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63" r:id="rId6"/>
    <p:sldId id="264" r:id="rId7"/>
    <p:sldId id="283" r:id="rId8"/>
    <p:sldId id="265" r:id="rId9"/>
    <p:sldId id="269" r:id="rId10"/>
    <p:sldId id="258" r:id="rId11"/>
    <p:sldId id="271" r:id="rId12"/>
    <p:sldId id="279" r:id="rId13"/>
    <p:sldId id="280" r:id="rId14"/>
    <p:sldId id="270" r:id="rId15"/>
    <p:sldId id="260" r:id="rId16"/>
    <p:sldId id="259" r:id="rId17"/>
    <p:sldId id="282" r:id="rId18"/>
    <p:sldId id="284" r:id="rId19"/>
    <p:sldId id="267" r:id="rId20"/>
    <p:sldId id="272" r:id="rId21"/>
    <p:sldId id="288" r:id="rId22"/>
    <p:sldId id="273" r:id="rId23"/>
    <p:sldId id="274" r:id="rId24"/>
    <p:sldId id="275" r:id="rId25"/>
    <p:sldId id="276" r:id="rId26"/>
    <p:sldId id="285" r:id="rId27"/>
    <p:sldId id="286" r:id="rId28"/>
    <p:sldId id="287" r:id="rId29"/>
    <p:sldId id="2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RAH HAMZAOĞLU" initials="EH" lastIdx="1" clrIdx="0">
    <p:extLst>
      <p:ext uri="{19B8F6BF-5375-455C-9EA6-DF929625EA0E}">
        <p15:presenceInfo xmlns:p15="http://schemas.microsoft.com/office/powerpoint/2012/main" userId="7b9c734c917cabb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94" autoAdjust="0"/>
  </p:normalViewPr>
  <p:slideViewPr>
    <p:cSldViewPr snapToGrid="0">
      <p:cViewPr varScale="1">
        <p:scale>
          <a:sx n="97" d="100"/>
          <a:sy n="97" d="100"/>
        </p:scale>
        <p:origin x="10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63157B-50A4-49CD-9ABE-C07FA0580474}" type="doc">
      <dgm:prSet loTypeId="urn:microsoft.com/office/officeart/2005/8/layout/vList2" loCatId="Inbox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C5C3F9C3-57CA-451F-9630-72EACD044CB2}">
      <dgm:prSet/>
      <dgm:spPr/>
      <dgm:t>
        <a:bodyPr/>
        <a:lstStyle/>
        <a:p>
          <a:pPr algn="ctr"/>
          <a:r>
            <a:rPr lang="tr-TR" dirty="0"/>
            <a:t>TÜRKİYE’NİN İLK SİLAH İHTİSAS SANAYİSİ</a:t>
          </a:r>
          <a:endParaRPr lang="en-US" dirty="0"/>
        </a:p>
      </dgm:t>
    </dgm:pt>
    <dgm:pt modelId="{766935FC-D758-45A7-BDC3-C18CBC53D6E2}" type="parTrans" cxnId="{E1A83C57-883E-4F6C-A875-E33D7DDFE907}">
      <dgm:prSet/>
      <dgm:spPr/>
      <dgm:t>
        <a:bodyPr/>
        <a:lstStyle/>
        <a:p>
          <a:endParaRPr lang="en-US"/>
        </a:p>
      </dgm:t>
    </dgm:pt>
    <dgm:pt modelId="{A55490AF-12AB-4E07-93D2-E1FE0E4DE902}" type="sibTrans" cxnId="{E1A83C57-883E-4F6C-A875-E33D7DDFE907}">
      <dgm:prSet phldrT="02"/>
      <dgm:spPr/>
      <dgm:t>
        <a:bodyPr/>
        <a:lstStyle/>
        <a:p>
          <a:endParaRPr lang="en-US"/>
        </a:p>
      </dgm:t>
    </dgm:pt>
    <dgm:pt modelId="{89A6ACEC-2760-468D-BE06-D8AC6A439D12}">
      <dgm:prSet/>
      <dgm:spPr/>
      <dgm:t>
        <a:bodyPr/>
        <a:lstStyle/>
        <a:p>
          <a:pPr algn="ctr"/>
          <a:r>
            <a:rPr lang="tr-TR" dirty="0"/>
            <a:t>MKEK‘ye ait Arpalık Çukuru mevkisinde 500 dönümlük bir arazi üzerine kuruludur.</a:t>
          </a:r>
          <a:endParaRPr lang="en-US" dirty="0"/>
        </a:p>
      </dgm:t>
    </dgm:pt>
    <dgm:pt modelId="{AE3372EB-B212-4A8D-94AA-5F187AB36367}" type="parTrans" cxnId="{71AB80CA-5473-49B6-B60F-DFB7E194F6B7}">
      <dgm:prSet/>
      <dgm:spPr/>
      <dgm:t>
        <a:bodyPr/>
        <a:lstStyle/>
        <a:p>
          <a:endParaRPr lang="en-US"/>
        </a:p>
      </dgm:t>
    </dgm:pt>
    <dgm:pt modelId="{1CDBF470-B111-47CE-B3A3-344FD5C925FD}" type="sibTrans" cxnId="{71AB80CA-5473-49B6-B60F-DFB7E194F6B7}">
      <dgm:prSet phldrT="03"/>
      <dgm:spPr/>
      <dgm:t>
        <a:bodyPr/>
        <a:lstStyle/>
        <a:p>
          <a:endParaRPr lang="en-US"/>
        </a:p>
      </dgm:t>
    </dgm:pt>
    <dgm:pt modelId="{B3ACEF60-C326-4664-AF29-6C9624B0CBD4}">
      <dgm:prSet/>
      <dgm:spPr/>
      <dgm:t>
        <a:bodyPr/>
        <a:lstStyle/>
        <a:p>
          <a:pPr algn="ctr"/>
          <a:r>
            <a:rPr lang="tr-TR" dirty="0"/>
            <a:t>Arsanın ÇED raporları alındı ve zemin etütleri yapılmıştır. </a:t>
          </a:r>
          <a:endParaRPr lang="en-US" dirty="0"/>
        </a:p>
      </dgm:t>
    </dgm:pt>
    <dgm:pt modelId="{2E3E3544-09EC-4F6E-9F84-0ECDA6D57063}" type="parTrans" cxnId="{5033E62E-2D13-4393-931E-A0F3CF49EC26}">
      <dgm:prSet/>
      <dgm:spPr/>
      <dgm:t>
        <a:bodyPr/>
        <a:lstStyle/>
        <a:p>
          <a:endParaRPr lang="en-US"/>
        </a:p>
      </dgm:t>
    </dgm:pt>
    <dgm:pt modelId="{71AE47AD-40A0-456A-A33F-DBAA0F4C3271}" type="sibTrans" cxnId="{5033E62E-2D13-4393-931E-A0F3CF49EC26}">
      <dgm:prSet phldrT="04"/>
      <dgm:spPr/>
      <dgm:t>
        <a:bodyPr/>
        <a:lstStyle/>
        <a:p>
          <a:endParaRPr lang="en-US"/>
        </a:p>
      </dgm:t>
    </dgm:pt>
    <dgm:pt modelId="{B935FA85-0DD2-4B84-B799-B6F1E8A9C892}">
      <dgm:prSet/>
      <dgm:spPr/>
      <dgm:t>
        <a:bodyPr/>
        <a:lstStyle/>
        <a:p>
          <a:pPr algn="ctr"/>
          <a:r>
            <a:rPr lang="tr-TR" dirty="0"/>
            <a:t>Müteşebbis ortaklar arasında MKEK, Savunma Sanayi Müsteşarlığı, Kırıkkale Valiliği İl Özel İdaresi, Kırıkkale Belediyesi ile Kırıkkale Ticaret ve Sanayi Odası yer alıyor.</a:t>
          </a:r>
          <a:endParaRPr lang="en-US" dirty="0"/>
        </a:p>
      </dgm:t>
    </dgm:pt>
    <dgm:pt modelId="{E80B2FA1-990A-41AB-AC11-69D3D22C9E64}" type="parTrans" cxnId="{497E6C36-0B49-44F5-8E89-37C66A281531}">
      <dgm:prSet/>
      <dgm:spPr/>
      <dgm:t>
        <a:bodyPr/>
        <a:lstStyle/>
        <a:p>
          <a:endParaRPr lang="en-US"/>
        </a:p>
      </dgm:t>
    </dgm:pt>
    <dgm:pt modelId="{AA80C4BB-301B-4148-8CC3-95B6AA637000}" type="sibTrans" cxnId="{497E6C36-0B49-44F5-8E89-37C66A281531}">
      <dgm:prSet phldrT="05"/>
      <dgm:spPr/>
      <dgm:t>
        <a:bodyPr/>
        <a:lstStyle/>
        <a:p>
          <a:endParaRPr lang="en-US"/>
        </a:p>
      </dgm:t>
    </dgm:pt>
    <dgm:pt modelId="{2873E32B-791F-4697-91B1-3896C4185B37}" type="pres">
      <dgm:prSet presAssocID="{BC63157B-50A4-49CD-9ABE-C07FA0580474}" presName="linear" presStyleCnt="0">
        <dgm:presLayoutVars>
          <dgm:animLvl val="lvl"/>
          <dgm:resizeHandles val="exact"/>
        </dgm:presLayoutVars>
      </dgm:prSet>
      <dgm:spPr/>
    </dgm:pt>
    <dgm:pt modelId="{46E2A938-BC5C-46E6-BE1B-3AFD47ED7193}" type="pres">
      <dgm:prSet presAssocID="{C5C3F9C3-57CA-451F-9630-72EACD044CB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9668D75-1076-4369-990A-8E66F78D44D8}" type="pres">
      <dgm:prSet presAssocID="{A55490AF-12AB-4E07-93D2-E1FE0E4DE902}" presName="spacer" presStyleCnt="0"/>
      <dgm:spPr/>
    </dgm:pt>
    <dgm:pt modelId="{EA07BA97-ADDF-447B-ACD8-12ED05C64306}" type="pres">
      <dgm:prSet presAssocID="{89A6ACEC-2760-468D-BE06-D8AC6A439D12}" presName="parentText" presStyleLbl="node1" presStyleIdx="1" presStyleCnt="4" custScaleY="96864">
        <dgm:presLayoutVars>
          <dgm:chMax val="0"/>
          <dgm:bulletEnabled val="1"/>
        </dgm:presLayoutVars>
      </dgm:prSet>
      <dgm:spPr/>
    </dgm:pt>
    <dgm:pt modelId="{BFB8EC9A-1D8C-4730-9E12-B6F1106A8E9B}" type="pres">
      <dgm:prSet presAssocID="{1CDBF470-B111-47CE-B3A3-344FD5C925FD}" presName="spacer" presStyleCnt="0"/>
      <dgm:spPr/>
    </dgm:pt>
    <dgm:pt modelId="{6E34630E-E91D-4007-8E6F-143E5BE41F62}" type="pres">
      <dgm:prSet presAssocID="{B3ACEF60-C326-4664-AF29-6C9624B0CB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7DB748D-0194-42B9-A809-F601B34B6C33}" type="pres">
      <dgm:prSet presAssocID="{71AE47AD-40A0-456A-A33F-DBAA0F4C3271}" presName="spacer" presStyleCnt="0"/>
      <dgm:spPr/>
    </dgm:pt>
    <dgm:pt modelId="{EE094E79-10EA-41EA-A213-F4DDDEF42BA4}" type="pres">
      <dgm:prSet presAssocID="{B935FA85-0DD2-4B84-B799-B6F1E8A9C89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67F261B-A220-4B46-A561-143C5B89F0C5}" type="presOf" srcId="{C5C3F9C3-57CA-451F-9630-72EACD044CB2}" destId="{46E2A938-BC5C-46E6-BE1B-3AFD47ED7193}" srcOrd="0" destOrd="0" presId="urn:microsoft.com/office/officeart/2005/8/layout/vList2"/>
    <dgm:cxn modelId="{5033E62E-2D13-4393-931E-A0F3CF49EC26}" srcId="{BC63157B-50A4-49CD-9ABE-C07FA0580474}" destId="{B3ACEF60-C326-4664-AF29-6C9624B0CBD4}" srcOrd="2" destOrd="0" parTransId="{2E3E3544-09EC-4F6E-9F84-0ECDA6D57063}" sibTransId="{71AE47AD-40A0-456A-A33F-DBAA0F4C3271}"/>
    <dgm:cxn modelId="{497E6C36-0B49-44F5-8E89-37C66A281531}" srcId="{BC63157B-50A4-49CD-9ABE-C07FA0580474}" destId="{B935FA85-0DD2-4B84-B799-B6F1E8A9C892}" srcOrd="3" destOrd="0" parTransId="{E80B2FA1-990A-41AB-AC11-69D3D22C9E64}" sibTransId="{AA80C4BB-301B-4148-8CC3-95B6AA637000}"/>
    <dgm:cxn modelId="{6F08EC3A-BFAB-42B2-9905-DB0C4E4B10D6}" type="presOf" srcId="{BC63157B-50A4-49CD-9ABE-C07FA0580474}" destId="{2873E32B-791F-4697-91B1-3896C4185B37}" srcOrd="0" destOrd="0" presId="urn:microsoft.com/office/officeart/2005/8/layout/vList2"/>
    <dgm:cxn modelId="{12A3964F-152C-4F28-8363-DF874C4B6306}" type="presOf" srcId="{B935FA85-0DD2-4B84-B799-B6F1E8A9C892}" destId="{EE094E79-10EA-41EA-A213-F4DDDEF42BA4}" srcOrd="0" destOrd="0" presId="urn:microsoft.com/office/officeart/2005/8/layout/vList2"/>
    <dgm:cxn modelId="{E1A83C57-883E-4F6C-A875-E33D7DDFE907}" srcId="{BC63157B-50A4-49CD-9ABE-C07FA0580474}" destId="{C5C3F9C3-57CA-451F-9630-72EACD044CB2}" srcOrd="0" destOrd="0" parTransId="{766935FC-D758-45A7-BDC3-C18CBC53D6E2}" sibTransId="{A55490AF-12AB-4E07-93D2-E1FE0E4DE902}"/>
    <dgm:cxn modelId="{13640E8C-0F71-4DE0-9ACB-478E0018C6A5}" type="presOf" srcId="{B3ACEF60-C326-4664-AF29-6C9624B0CBD4}" destId="{6E34630E-E91D-4007-8E6F-143E5BE41F62}" srcOrd="0" destOrd="0" presId="urn:microsoft.com/office/officeart/2005/8/layout/vList2"/>
    <dgm:cxn modelId="{71AB80CA-5473-49B6-B60F-DFB7E194F6B7}" srcId="{BC63157B-50A4-49CD-9ABE-C07FA0580474}" destId="{89A6ACEC-2760-468D-BE06-D8AC6A439D12}" srcOrd="1" destOrd="0" parTransId="{AE3372EB-B212-4A8D-94AA-5F187AB36367}" sibTransId="{1CDBF470-B111-47CE-B3A3-344FD5C925FD}"/>
    <dgm:cxn modelId="{822CFCCF-090E-4DC0-817D-AEDE9DF0E455}" type="presOf" srcId="{89A6ACEC-2760-468D-BE06-D8AC6A439D12}" destId="{EA07BA97-ADDF-447B-ACD8-12ED05C64306}" srcOrd="0" destOrd="0" presId="urn:microsoft.com/office/officeart/2005/8/layout/vList2"/>
    <dgm:cxn modelId="{FF7EB07E-E6D4-4F44-A35C-30BD6D9764EF}" type="presParOf" srcId="{2873E32B-791F-4697-91B1-3896C4185B37}" destId="{46E2A938-BC5C-46E6-BE1B-3AFD47ED7193}" srcOrd="0" destOrd="0" presId="urn:microsoft.com/office/officeart/2005/8/layout/vList2"/>
    <dgm:cxn modelId="{3D282E56-05EC-4C05-8055-85BD972AC465}" type="presParOf" srcId="{2873E32B-791F-4697-91B1-3896C4185B37}" destId="{79668D75-1076-4369-990A-8E66F78D44D8}" srcOrd="1" destOrd="0" presId="urn:microsoft.com/office/officeart/2005/8/layout/vList2"/>
    <dgm:cxn modelId="{C4514975-67AA-4AC5-86CF-0F17A72DAD6E}" type="presParOf" srcId="{2873E32B-791F-4697-91B1-3896C4185B37}" destId="{EA07BA97-ADDF-447B-ACD8-12ED05C64306}" srcOrd="2" destOrd="0" presId="urn:microsoft.com/office/officeart/2005/8/layout/vList2"/>
    <dgm:cxn modelId="{C15081E1-6612-4721-8230-01FEF5BC963E}" type="presParOf" srcId="{2873E32B-791F-4697-91B1-3896C4185B37}" destId="{BFB8EC9A-1D8C-4730-9E12-B6F1106A8E9B}" srcOrd="3" destOrd="0" presId="urn:microsoft.com/office/officeart/2005/8/layout/vList2"/>
    <dgm:cxn modelId="{4840FBD8-3A9C-4D75-BA8C-D33C87168515}" type="presParOf" srcId="{2873E32B-791F-4697-91B1-3896C4185B37}" destId="{6E34630E-E91D-4007-8E6F-143E5BE41F62}" srcOrd="4" destOrd="0" presId="urn:microsoft.com/office/officeart/2005/8/layout/vList2"/>
    <dgm:cxn modelId="{F61D7EF2-114B-4886-A3A3-5A780ADD6B53}" type="presParOf" srcId="{2873E32B-791F-4697-91B1-3896C4185B37}" destId="{E7DB748D-0194-42B9-A809-F601B34B6C33}" srcOrd="5" destOrd="0" presId="urn:microsoft.com/office/officeart/2005/8/layout/vList2"/>
    <dgm:cxn modelId="{1F5E788A-7F77-4BA1-A613-0C7C1D13696E}" type="presParOf" srcId="{2873E32B-791F-4697-91B1-3896C4185B37}" destId="{EE094E79-10EA-41EA-A213-F4DDDEF42BA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2A938-BC5C-46E6-BE1B-3AFD47ED7193}">
      <dsp:nvSpPr>
        <dsp:cNvPr id="0" name=""/>
        <dsp:cNvSpPr/>
      </dsp:nvSpPr>
      <dsp:spPr>
        <a:xfrm>
          <a:off x="0" y="110256"/>
          <a:ext cx="6229200" cy="1556729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TÜRKİYE’NİN İLK SİLAH İHTİSAS SANAYİSİ</a:t>
          </a:r>
          <a:endParaRPr lang="en-US" sz="2200" kern="1200" dirty="0"/>
        </a:p>
      </dsp:txBody>
      <dsp:txXfrm>
        <a:off x="75993" y="186249"/>
        <a:ext cx="6077214" cy="1404743"/>
      </dsp:txXfrm>
    </dsp:sp>
    <dsp:sp modelId="{EA07BA97-ADDF-447B-ACD8-12ED05C64306}">
      <dsp:nvSpPr>
        <dsp:cNvPr id="0" name=""/>
        <dsp:cNvSpPr/>
      </dsp:nvSpPr>
      <dsp:spPr>
        <a:xfrm>
          <a:off x="0" y="1730345"/>
          <a:ext cx="6229200" cy="150791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636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636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636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MKEK‘ye ait Arpalık Çukuru mevkisinde 500 dönümlük bir arazi üzerine kuruludur.</a:t>
          </a:r>
          <a:endParaRPr lang="en-US" sz="2200" kern="1200" dirty="0"/>
        </a:p>
      </dsp:txBody>
      <dsp:txXfrm>
        <a:off x="73610" y="1803955"/>
        <a:ext cx="6081980" cy="1360690"/>
      </dsp:txXfrm>
    </dsp:sp>
    <dsp:sp modelId="{6E34630E-E91D-4007-8E6F-143E5BE41F62}">
      <dsp:nvSpPr>
        <dsp:cNvPr id="0" name=""/>
        <dsp:cNvSpPr/>
      </dsp:nvSpPr>
      <dsp:spPr>
        <a:xfrm>
          <a:off x="0" y="3301616"/>
          <a:ext cx="6229200" cy="1556729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127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127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127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Arsanın ÇED raporları alındı ve zemin etütleri yapılmıştır. </a:t>
          </a:r>
          <a:endParaRPr lang="en-US" sz="2200" kern="1200" dirty="0"/>
        </a:p>
      </dsp:txBody>
      <dsp:txXfrm>
        <a:off x="75993" y="3377609"/>
        <a:ext cx="6077214" cy="1404743"/>
      </dsp:txXfrm>
    </dsp:sp>
    <dsp:sp modelId="{EE094E79-10EA-41EA-A213-F4DDDEF42BA4}">
      <dsp:nvSpPr>
        <dsp:cNvPr id="0" name=""/>
        <dsp:cNvSpPr/>
      </dsp:nvSpPr>
      <dsp:spPr>
        <a:xfrm>
          <a:off x="0" y="4921706"/>
          <a:ext cx="6229200" cy="1556729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Müteşebbis ortaklar arasında MKEK, Savunma Sanayi Müsteşarlığı, Kırıkkale Valiliği İl Özel İdaresi, Kırıkkale Belediyesi ile Kırıkkale Ticaret ve Sanayi Odası yer alıyor.</a:t>
          </a:r>
          <a:endParaRPr lang="en-US" sz="2200" kern="1200" dirty="0"/>
        </a:p>
      </dsp:txBody>
      <dsp:txXfrm>
        <a:off x="75993" y="4997699"/>
        <a:ext cx="6077214" cy="1404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E600-7A62-4139-8BD8-D7ADA5A80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8B412-4840-4720-86AA-F35010921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868EB-8F12-4347-867F-DE10A527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819EF-AB27-435E-BC24-5B4E4AE8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694FC-3116-4020-A56C-2AEAF5A5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112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EC80-513A-4630-AAB0-45B76670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D2BE-1A51-4EA1-8B23-EBB907781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FF523-6C2B-47DA-AA99-463E10B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E9167-180E-4349-935A-D34CB210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24044-1598-4D87-BEF9-E28F7753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881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D6BB96-5C98-49FF-B72E-D285038DA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5AF6E3-BE30-4E58-83CB-48A4E2D0C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2705F-6CEA-4E8E-945D-F5419ED7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CCCE-24AA-46CA-B743-B0E4D89F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244E4-ECF3-4A47-93C3-57F7981C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870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A7D1-A36A-4836-89B1-4830A8EC6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58136-7DC4-4A04-86CD-5AFC99DF8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F8450-7F88-45F1-B420-5034BCC6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AFB49-ED93-4BDC-8CE5-C529270EF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4467C-8168-4CD9-BB8F-7F6EA79A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635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1B93-A0F5-4C3B-B08B-01A25740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C24C8-C9DF-4A64-848D-D28FD7798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A501D-B5DD-48A2-B5A2-D14DD332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E997E-B992-4ADD-B0A2-847BD9EA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A3056-22B0-4E55-B0CC-91B67EC8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106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0D4D9-6802-47CE-AAE7-3C308402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EAC51-CD1D-40F8-AAB3-312F8E7B4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FC8B8-2D82-4D9C-B96A-A6CDA5BC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F2FA4-7D31-4672-B920-0E39F1328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4C969-0E0D-490C-A1F1-6F2F4000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8F977-8146-4590-B02D-447D1785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38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9545-6DBA-4F6F-AEE5-96AABCA1D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6261B-172A-4B45-9533-3BAD12829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2C3AE-7C7A-4F8F-AEB1-CBCD6F0F0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95402-2C27-4195-9909-707C7DAB5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6E86B-9AF1-46C0-9A22-B77CC1AEA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956A53-A6BC-42E5-B4C3-8717DA79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49157-C196-4FAB-AB68-2EA25194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317515-AA59-4484-B060-E0B2A1F3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474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921D-3AE5-487B-9556-2EB0799B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20D37-6038-4E60-A000-5BFF16A0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0C846-224A-4CE7-BBFE-1EB3603D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83777-CAFF-4827-A177-0813109C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687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73BD3-FADC-456F-A7BB-E7CE8D4F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494DB-98F3-49FF-AF99-901D67139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1EB72-E82F-4F15-8DE2-2B34DB44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719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90CE1-FAC2-403C-9DF6-65162547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E3F96-C1D0-4819-84A2-EB5869205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B1D83-B1F7-4425-932E-D521EC895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26564C-F798-49F0-8B05-AEE3FE8D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C2FB0-D968-4BB6-BE5A-EFE0FE030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F2AC7-72D1-4B01-AB94-5B57D2E2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7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D3C6-8C31-4285-B094-68C8644E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0EA4B-68A8-496A-B4D6-B2613DAF3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0D5E4-14AE-4E8C-8D3F-47F8A70CE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B743E-E69E-4324-A67B-84F6BBF3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7E104-FD79-417D-9A1C-5058D586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A28D4-2C63-493C-A4C0-229370BD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107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F9C08-8CFF-4D6B-9585-7FFC98EC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184A3-66DE-46B3-AF27-D6D5FA905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059C0-100C-4B74-B416-E3140F5FA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B0482-F747-4D34-9073-2FBD5748CC8B}" type="datetimeFigureOut">
              <a:rPr lang="tr-TR" smtClean="0"/>
              <a:t>2.12.2019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728F2-69AC-415D-AF03-710A0A47A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569F5-D2C2-4D09-A6E4-21404DDB3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86A70-4ADB-44BC-BE01-00D6E33016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232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A0A63F-2104-4364-AECE-FE4252E58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92" y="193653"/>
            <a:ext cx="4356023" cy="435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301822-7DCF-4D5A-B881-07EACAECCC1C}"/>
              </a:ext>
            </a:extLst>
          </p:cNvPr>
          <p:cNvSpPr/>
          <p:nvPr/>
        </p:nvSpPr>
        <p:spPr>
          <a:xfrm>
            <a:off x="0" y="4815147"/>
            <a:ext cx="118524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b="1" spc="5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DİKMEN SAVUNMA SANAYİ A.Ş</a:t>
            </a:r>
            <a:endParaRPr lang="en-US" sz="4800" b="1" cap="none" spc="5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7729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6" descr="iç mekan, duvar, oturma, yer içeren bir resim&#10;&#10;Yüksek güvenilirlikle oluşturulmuş açıklama">
            <a:extLst>
              <a:ext uri="{FF2B5EF4-FFF2-40B4-BE49-F238E27FC236}">
                <a16:creationId xmlns:a16="http://schemas.microsoft.com/office/drawing/2014/main" id="{33F2E3BC-A471-49A2-AC43-B9B180C4E5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68" t="1988" r="12270" b="7695"/>
          <a:stretch/>
        </p:blipFill>
        <p:spPr>
          <a:xfrm>
            <a:off x="7536147" y="4177939"/>
            <a:ext cx="4528605" cy="2137134"/>
          </a:xfrm>
          <a:custGeom>
            <a:avLst/>
            <a:gdLst>
              <a:gd name="connsiteX0" fmla="*/ 0 w 5475077"/>
              <a:gd name="connsiteY0" fmla="*/ 0 h 2583792"/>
              <a:gd name="connsiteX1" fmla="*/ 5475077 w 5475077"/>
              <a:gd name="connsiteY1" fmla="*/ 0 h 2583792"/>
              <a:gd name="connsiteX2" fmla="*/ 5475077 w 5475077"/>
              <a:gd name="connsiteY2" fmla="*/ 2583792 h 2583792"/>
              <a:gd name="connsiteX3" fmla="*/ 1197192 w 5475077"/>
              <a:gd name="connsiteY3" fmla="*/ 2583792 h 258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5077" h="2583792">
                <a:moveTo>
                  <a:pt x="0" y="0"/>
                </a:moveTo>
                <a:lnTo>
                  <a:pt x="5475077" y="0"/>
                </a:lnTo>
                <a:lnTo>
                  <a:pt x="5475077" y="2583792"/>
                </a:lnTo>
                <a:lnTo>
                  <a:pt x="1197192" y="2583792"/>
                </a:lnTo>
                <a:close/>
              </a:path>
            </a:pathLst>
          </a:cu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5BE0AD8A-8740-4797-AE78-72D15FE31A74}"/>
              </a:ext>
            </a:extLst>
          </p:cNvPr>
          <p:cNvSpPr txBox="1">
            <a:spLocks/>
          </p:cNvSpPr>
          <p:nvPr/>
        </p:nvSpPr>
        <p:spPr>
          <a:xfrm>
            <a:off x="257452" y="127382"/>
            <a:ext cx="11807300" cy="12104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latin typeface="+mn-lt"/>
                <a:ea typeface="+mn-ea"/>
                <a:cs typeface="+mn-cs"/>
              </a:rPr>
              <a:t>DİKMEN SAVUNMA SANAYİ A.Ş OLARAK İLK AR-GE FAALİYETİMİZ 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40A779B5-D93C-442F-A265-4EBF347F7D7A}"/>
              </a:ext>
            </a:extLst>
          </p:cNvPr>
          <p:cNvSpPr txBox="1">
            <a:spLocks/>
          </p:cNvSpPr>
          <p:nvPr/>
        </p:nvSpPr>
        <p:spPr>
          <a:xfrm>
            <a:off x="257452" y="1790634"/>
            <a:ext cx="7892249" cy="4309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b="1" dirty="0"/>
              <a:t>DÜNYA STANDARTLARI UYGUN ÜRÜN ORTAYA ÇIKARTILMIŞTIR..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b="1" dirty="0"/>
              <a:t>YÜKSEK PERFORMANSLI BİLGİSAYARLAR VE MODELLEME ARAÇLARI KULLANILMIŞTIR.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b="1" dirty="0"/>
              <a:t>ÜRÜNLER ÖNCE 3 BOYUTLU YAZICILAR İLE SOMUT HALİNE GETİRİLMİŞ.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b="1" dirty="0"/>
              <a:t>SERİ ÜRETİM POTANSİYELİ GÖRÜLEN ÜRÜNÜMÜZ  1. AŞAMA OLARAK PROTOTİP ÜRETİLMİŞTİR.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b="1" dirty="0"/>
              <a:t>SERİ ÜRETİM PLANLAMASI YAPILMAKTADIR.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96541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F91F012-0CB3-4127-AF4D-A6CDFB5C3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5422" y="167268"/>
            <a:ext cx="6635750" cy="87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r>
              <a:rPr lang="tr-TR" altLang="en-US" sz="3200" b="1" dirty="0"/>
              <a:t>Prototip Tasarım ve Üretim Süreci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20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20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20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001598-4B76-461B-BD54-2D88995383F6}"/>
              </a:ext>
            </a:extLst>
          </p:cNvPr>
          <p:cNvSpPr/>
          <p:nvPr/>
        </p:nvSpPr>
        <p:spPr>
          <a:xfrm>
            <a:off x="152400" y="871425"/>
            <a:ext cx="12178145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Muadil</a:t>
            </a:r>
            <a:r>
              <a:rPr lang="tr-TR" sz="3200" b="1" i="1" dirty="0">
                <a:solidFill>
                  <a:srgbClr val="E7B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ürünler</a:t>
            </a:r>
            <a:r>
              <a:rPr lang="tr-T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teknik</a:t>
            </a:r>
            <a:r>
              <a:rPr lang="tr-TR" sz="3200" b="1" i="1" dirty="0">
                <a:solidFill>
                  <a:srgbClr val="E7B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standartlar</a:t>
            </a:r>
            <a:r>
              <a:rPr lang="tr-T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kullanıcı</a:t>
            </a:r>
            <a:r>
              <a:rPr lang="tr-TR" sz="3200" b="1" i="1" dirty="0">
                <a:solidFill>
                  <a:srgbClr val="E7B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talepleri</a:t>
            </a:r>
            <a:r>
              <a:rPr lang="tr-TR" sz="3200" b="1" i="1" dirty="0">
                <a:solidFill>
                  <a:srgbClr val="E7B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değerlendirildi.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Bilgisayar destekli </a:t>
            </a:r>
            <a:r>
              <a:rPr lang="tr-T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tasarım</a:t>
            </a:r>
            <a:r>
              <a:rPr lang="tr-T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mühendislik</a:t>
            </a:r>
            <a:r>
              <a:rPr lang="tr-T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programları kullanılarak tasarım ve doğrulama işlemleri gerçekleştirildi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BDAF4-381B-42F9-BBBD-F31020725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" y="2647168"/>
            <a:ext cx="10784588" cy="3882452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569879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7C4258-02E7-4377-85F1-12FDADCB4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14744"/>
            <a:ext cx="12192000" cy="51432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ECAB45-79A5-419E-8E70-3D853C9F6B9F}"/>
              </a:ext>
            </a:extLst>
          </p:cNvPr>
          <p:cNvSpPr/>
          <p:nvPr/>
        </p:nvSpPr>
        <p:spPr>
          <a:xfrm>
            <a:off x="186813" y="748145"/>
            <a:ext cx="9901085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Toplam</a:t>
            </a:r>
            <a:r>
              <a:rPr lang="tr-T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128</a:t>
            </a:r>
            <a:r>
              <a:rPr lang="tr-T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adet parça tasarımı yapıldı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71952-B0CC-4F48-913F-8ABCE174C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44" y="3948545"/>
            <a:ext cx="4187265" cy="3026939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1364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5B22BD-07C4-4CF0-975A-7CCB11DD5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5480" b="22802"/>
          <a:stretch/>
        </p:blipFill>
        <p:spPr>
          <a:xfrm>
            <a:off x="0" y="789709"/>
            <a:ext cx="5965013" cy="33943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334927-AE8C-4E40-A62D-E6537A58513E}"/>
              </a:ext>
            </a:extLst>
          </p:cNvPr>
          <p:cNvSpPr/>
          <p:nvPr/>
        </p:nvSpPr>
        <p:spPr>
          <a:xfrm>
            <a:off x="193965" y="4808656"/>
            <a:ext cx="11959542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Teknik</a:t>
            </a:r>
            <a:r>
              <a:rPr lang="tr-TR" sz="3600" b="1" i="1" dirty="0">
                <a:solidFill>
                  <a:srgbClr val="E7B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resimler</a:t>
            </a:r>
            <a:r>
              <a:rPr lang="tr-TR" sz="3600" b="1" i="1" dirty="0">
                <a:solidFill>
                  <a:srgbClr val="E7B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oluşturuldu ve </a:t>
            </a:r>
            <a:r>
              <a:rPr lang="tr-T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üretim</a:t>
            </a:r>
            <a:r>
              <a:rPr lang="tr-T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işlemleri gerçekleştirildi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DC6FD-B96C-4A4D-A4E5-77A25C4DA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t="17778" r="14920" b="3636"/>
          <a:stretch/>
        </p:blipFill>
        <p:spPr>
          <a:xfrm rot="16200000">
            <a:off x="7344916" y="-590194"/>
            <a:ext cx="3428687" cy="618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D036911-7601-462F-AED0-B6669C90A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94" y="369277"/>
            <a:ext cx="7887732" cy="8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r>
              <a:rPr lang="tr-TR" altLang="en-US" sz="3200" b="1" dirty="0"/>
              <a:t>YARI OTOMATİK 338 KESKİN NİŞANCI TÜFEĞİ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DFCE7-A092-4A79-8AB1-61291DDDEE8A}"/>
              </a:ext>
            </a:extLst>
          </p:cNvPr>
          <p:cNvSpPr txBox="1"/>
          <p:nvPr/>
        </p:nvSpPr>
        <p:spPr>
          <a:xfrm>
            <a:off x="126650" y="1459230"/>
            <a:ext cx="1111343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Yarı otomatik keskin nişancı tüfeği uzak mesafelerde bulunan hedeflere atış</a:t>
            </a:r>
            <a:br>
              <a:rPr lang="tr-TR" sz="2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tr-TR" sz="2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yapabilme, doldur boşalt süresinin kısaltılması ile yüksek ateş gücünün</a:t>
            </a:r>
            <a:br>
              <a:rPr lang="tr-TR" sz="2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tr-TR" sz="2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sağlanması ve hızlı nişan alma ile hareketli hedeflerde etkinlik ihtiyaçlarını</a:t>
            </a:r>
            <a:br>
              <a:rPr lang="tr-TR" sz="2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tr-TR" sz="2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karşılamak üzere tasarlanmıştır </a:t>
            </a:r>
            <a:br>
              <a:rPr lang="tr-TR" dirty="0"/>
            </a:br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69D04-A50A-48CD-844F-EFA9230B9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0" b="17149"/>
          <a:stretch/>
        </p:blipFill>
        <p:spPr>
          <a:xfrm>
            <a:off x="1772528" y="3429000"/>
            <a:ext cx="8344699" cy="30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3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E0E7E174-A485-4E62-A991-E754347BB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90720"/>
            <a:ext cx="8665699" cy="87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425"/>
              </a:spcAft>
            </a:pPr>
            <a:r>
              <a:rPr lang="tr-TR" altLang="en-US" sz="3200" b="1" dirty="0"/>
              <a:t>YARI OTOMATİK 338 KESKİN NİŞANCI TÜFEĞİ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6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6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6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endParaRPr kumimoji="0" lang="tr-TR" alt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3" descr="Screenshot_5">
            <a:extLst>
              <a:ext uri="{FF2B5EF4-FFF2-40B4-BE49-F238E27FC236}">
                <a16:creationId xmlns:a16="http://schemas.microsoft.com/office/drawing/2014/main" id="{7FBDDD08-6FCF-4AFB-9ED4-5B9A56DEF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37" y="1162917"/>
            <a:ext cx="10315563" cy="42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CFE99477-5113-4E6F-8711-B94D348EC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38" y="2301998"/>
            <a:ext cx="8942168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Teknik Özellikler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tr-TR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</a:pPr>
            <a:r>
              <a:rPr lang="tr-TR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338 kalibre Lapua Magnum mühimmat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</a:pPr>
            <a:r>
              <a:rPr lang="tr-TR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1300 metre etkili menzil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</a:pPr>
            <a:r>
              <a:rPr lang="tr-TR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5+1 mermi kapasitesi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</a:pPr>
            <a:r>
              <a:rPr lang="tr-TR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Döner kafa kilitlemeli mekanizma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</a:pPr>
            <a:r>
              <a:rPr lang="tr-TR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Ayarlanabilir gaz bloğu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</a:pPr>
            <a:r>
              <a:rPr lang="tr-TR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Polimer dipçik ve el kundağı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</a:pPr>
            <a:r>
              <a:rPr lang="tr-TR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Ayarlanabilir omuz ve yanak pedleri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</a:pPr>
            <a:r>
              <a:rPr lang="tr-TR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Ayarlanabilir tetik mesafesi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</a:pPr>
            <a:r>
              <a:rPr lang="tr-TR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Sağ-sol ayarlanabilir kurma kolu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7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03183F8E-26A0-4162-A5CB-EC7E14817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4" y="782239"/>
            <a:ext cx="5913085" cy="500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r>
              <a:rPr lang="tr-TR" altLang="en-US" sz="4800" b="1" dirty="0"/>
              <a:t>Savunma ve Teknoloji Bakanlığı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ts val="425"/>
              </a:spcAft>
              <a:buClrTx/>
              <a:buSzTx/>
              <a:buFontTx/>
              <a:buNone/>
              <a:tabLst/>
            </a:pPr>
            <a:r>
              <a:rPr lang="tr-TR" altLang="en-US" sz="4800" b="1" dirty="0"/>
              <a:t>Yatırım Teşvik Belgemiz ile 71.000.000 TL Yatırım Teşviki hak kazanmıştır.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FEC8F-78D2-43E6-B98C-6AE024133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00" y="364094"/>
            <a:ext cx="4665351" cy="61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3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CC0467-44A3-418C-840F-465A5F1D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29" y="648929"/>
            <a:ext cx="6113206" cy="4351338"/>
          </a:xfrm>
        </p:spPr>
        <p:txBody>
          <a:bodyPr>
            <a:normAutofit fontScale="90000"/>
          </a:bodyPr>
          <a:lstStyle/>
          <a:p>
            <a:r>
              <a:rPr lang="tr-T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Cumhurbaşkanlığı Savunma Sanayi Başkanlığı Dikmen Savunma Sanayi A.Ş projesi onaylanmıştır.</a:t>
            </a:r>
            <a:r>
              <a:rPr lang="tr-TR" sz="6000" b="1" dirty="0"/>
              <a:t>  </a:t>
            </a:r>
          </a:p>
        </p:txBody>
      </p:sp>
      <p:pic>
        <p:nvPicPr>
          <p:cNvPr id="5" name="İçerik Yer Tutucusu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807CE98-0869-4FEC-9BE5-D3355BE5E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07" y="648929"/>
            <a:ext cx="4552335" cy="5850193"/>
          </a:xfrm>
        </p:spPr>
      </p:pic>
    </p:spTree>
    <p:extLst>
      <p:ext uri="{BB962C8B-B14F-4D97-AF65-F5344CB8AC3E}">
        <p14:creationId xmlns:p14="http://schemas.microsoft.com/office/powerpoint/2010/main" val="1400458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A996ED-9D78-4D4C-84FF-27C152A98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7" y="561770"/>
            <a:ext cx="6172198" cy="4286404"/>
          </a:xfrm>
        </p:spPr>
        <p:txBody>
          <a:bodyPr>
            <a:noAutofit/>
          </a:bodyPr>
          <a:lstStyle/>
          <a:p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Dikmen Savunma Sanayi A.Ş Milli Savunma Bakanlığı Kuruluş İzni Belgesi Birçok Ürünü Kapsayacak Şekilde Alınmıştır. </a:t>
            </a:r>
          </a:p>
        </p:txBody>
      </p:sp>
      <p:pic>
        <p:nvPicPr>
          <p:cNvPr id="5" name="İçerik Yer Tutucusu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0088D77-B892-42EB-B379-3D4036DC2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65" y="561770"/>
            <a:ext cx="4728772" cy="6127750"/>
          </a:xfrm>
        </p:spPr>
      </p:pic>
    </p:spTree>
    <p:extLst>
      <p:ext uri="{BB962C8B-B14F-4D97-AF65-F5344CB8AC3E}">
        <p14:creationId xmlns:p14="http://schemas.microsoft.com/office/powerpoint/2010/main" val="3589084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B0B1451D-C64A-4C69-BE0D-0DCD0B245BDC}"/>
              </a:ext>
            </a:extLst>
          </p:cNvPr>
          <p:cNvSpPr txBox="1">
            <a:spLocks/>
          </p:cNvSpPr>
          <p:nvPr/>
        </p:nvSpPr>
        <p:spPr>
          <a:xfrm>
            <a:off x="328474" y="325599"/>
            <a:ext cx="10024389" cy="6796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4000" b="1" dirty="0">
                <a:latin typeface="+mn-lt"/>
                <a:ea typeface="+mn-ea"/>
                <a:cs typeface="+mn-cs"/>
              </a:rPr>
              <a:t>Sanayi Teşvik Programları ile </a:t>
            </a:r>
          </a:p>
        </p:txBody>
      </p:sp>
      <p:pic>
        <p:nvPicPr>
          <p:cNvPr id="3" name="3 Resim" descr="kosgeb-logo-10D2A0B35F-seeklogo.com.png">
            <a:extLst>
              <a:ext uri="{FF2B5EF4-FFF2-40B4-BE49-F238E27FC236}">
                <a16:creationId xmlns:a16="http://schemas.microsoft.com/office/drawing/2014/main" id="{057FA763-B9A8-4E8E-B3F6-ABCAF0151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95" y="4275182"/>
            <a:ext cx="1857578" cy="1287921"/>
          </a:xfrm>
          <a:prstGeom prst="rect">
            <a:avLst/>
          </a:prstGeom>
        </p:spPr>
      </p:pic>
      <p:pic>
        <p:nvPicPr>
          <p:cNvPr id="4" name="4 Resim" descr="Tubitak-logo-A5766BDBC4-seeklogo.com.png">
            <a:extLst>
              <a:ext uri="{FF2B5EF4-FFF2-40B4-BE49-F238E27FC236}">
                <a16:creationId xmlns:a16="http://schemas.microsoft.com/office/drawing/2014/main" id="{78C36C6A-0849-4DC5-A2A5-899B65EFE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09" y="1172922"/>
            <a:ext cx="1428950" cy="1409897"/>
          </a:xfrm>
          <a:prstGeom prst="rect">
            <a:avLst/>
          </a:prstGeom>
        </p:spPr>
      </p:pic>
      <p:sp>
        <p:nvSpPr>
          <p:cNvPr id="5" name="6 Metin kutusu">
            <a:extLst>
              <a:ext uri="{FF2B5EF4-FFF2-40B4-BE49-F238E27FC236}">
                <a16:creationId xmlns:a16="http://schemas.microsoft.com/office/drawing/2014/main" id="{03ABFF3F-7B95-43A1-9B82-D6727051BA09}"/>
              </a:ext>
            </a:extLst>
          </p:cNvPr>
          <p:cNvSpPr txBox="1"/>
          <p:nvPr/>
        </p:nvSpPr>
        <p:spPr>
          <a:xfrm>
            <a:off x="2932739" y="2582819"/>
            <a:ext cx="84480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İŞ BİRLİĞİ GÜÇ BİRLİĞİ PROJELERİ KAPSAMINDA DİĞER FİRMALARLA STRATEJİK ÇALIŞMALARIMIZ DEVAM ETMEKTEDİR.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AR-GE İNOVASYON PROJELERİ KAPSAMINDA YERLİ VE MİLLİ İMKANLARLA GELİŞTİRDİĞİMİZ KESKİN NİŞANCI TÜFEĞİ PROTOTİPİNİN TESTLERİ DEVAM ETMEKTEDİR.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STRATEJİK YATIRIMI TEŞVİK PROGRAMLARI KAPSAMINDA 5.000.000 TL TEŞVİK  ÇALIŞMALARIMIZ DEVAM ETMEKTEDİR.</a:t>
            </a:r>
          </a:p>
        </p:txBody>
      </p:sp>
      <p:sp>
        <p:nvSpPr>
          <p:cNvPr id="6" name="7 Metin kutusu">
            <a:extLst>
              <a:ext uri="{FF2B5EF4-FFF2-40B4-BE49-F238E27FC236}">
                <a16:creationId xmlns:a16="http://schemas.microsoft.com/office/drawing/2014/main" id="{E67D9731-AE4A-470C-B559-EC6121102246}"/>
              </a:ext>
            </a:extLst>
          </p:cNvPr>
          <p:cNvSpPr txBox="1"/>
          <p:nvPr/>
        </p:nvSpPr>
        <p:spPr>
          <a:xfrm>
            <a:off x="2829156" y="1277705"/>
            <a:ext cx="8551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TÜBİTAK İLE SANAYİ AR-GE PROJELERİ DESTEKLEME  PROGRAMLARI KAPSAMINDA ÇALIŞMALARIMIZ DEVAM ETMEKTEDİR.</a:t>
            </a:r>
          </a:p>
        </p:txBody>
      </p:sp>
    </p:spTree>
    <p:extLst>
      <p:ext uri="{BB962C8B-B14F-4D97-AF65-F5344CB8AC3E}">
        <p14:creationId xmlns:p14="http://schemas.microsoft.com/office/powerpoint/2010/main" val="46983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Resim" descr="Başlıksız-2.png">
            <a:extLst>
              <a:ext uri="{FF2B5EF4-FFF2-40B4-BE49-F238E27FC236}">
                <a16:creationId xmlns:a16="http://schemas.microsoft.com/office/drawing/2014/main" id="{5995E607-AD8C-4073-AEDB-01D3A79D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23" y="1912328"/>
            <a:ext cx="10262553" cy="4464649"/>
          </a:xfrm>
          <a:prstGeom prst="rect">
            <a:avLst/>
          </a:prstGeom>
        </p:spPr>
      </p:pic>
      <p:sp>
        <p:nvSpPr>
          <p:cNvPr id="3" name="10 Metin kutusu">
            <a:extLst>
              <a:ext uri="{FF2B5EF4-FFF2-40B4-BE49-F238E27FC236}">
                <a16:creationId xmlns:a16="http://schemas.microsoft.com/office/drawing/2014/main" id="{5EFC4CBA-4D7E-4A14-BEB2-A204DED68C4A}"/>
              </a:ext>
            </a:extLst>
          </p:cNvPr>
          <p:cNvSpPr txBox="1"/>
          <p:nvPr/>
        </p:nvSpPr>
        <p:spPr>
          <a:xfrm>
            <a:off x="1170039" y="481023"/>
            <a:ext cx="9753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spc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KIRIKKALE</a:t>
            </a:r>
          </a:p>
        </p:txBody>
      </p:sp>
    </p:spTree>
    <p:extLst>
      <p:ext uri="{BB962C8B-B14F-4D97-AF65-F5344CB8AC3E}">
        <p14:creationId xmlns:p14="http://schemas.microsoft.com/office/powerpoint/2010/main" val="4089239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0509E75-BF8F-439E-A6A6-B4287B962666}"/>
              </a:ext>
            </a:extLst>
          </p:cNvPr>
          <p:cNvSpPr txBox="1">
            <a:spLocks/>
          </p:cNvSpPr>
          <p:nvPr/>
        </p:nvSpPr>
        <p:spPr>
          <a:xfrm>
            <a:off x="97401" y="308100"/>
            <a:ext cx="5688632" cy="487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PROJELERİMİZ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18BB3-C554-4FFA-AFDF-AE20BF651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213">
            <a:off x="6941313" y="4532841"/>
            <a:ext cx="5236918" cy="2365453"/>
          </a:xfrm>
          <a:prstGeom prst="rect">
            <a:avLst/>
          </a:prstGeom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2E7BB585-E67E-4F7F-A417-B909E778B134}"/>
              </a:ext>
            </a:extLst>
          </p:cNvPr>
          <p:cNvSpPr txBox="1">
            <a:spLocks/>
          </p:cNvSpPr>
          <p:nvPr/>
        </p:nvSpPr>
        <p:spPr>
          <a:xfrm>
            <a:off x="238697" y="1529887"/>
            <a:ext cx="8493433" cy="14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YARI OTOMATİK </a:t>
            </a:r>
            <a:r>
              <a:rPr lang="tr-T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338 KESKİN NİŞANCI TÜFEĞİ </a:t>
            </a: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ARGE SÜRECİ TAMAMLANDI </a:t>
            </a:r>
            <a:r>
              <a:rPr lang="tr-T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ÜRETİM PLANLAMA </a:t>
            </a: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SÜRECİ YÜRÜTÜLMEKTEDİR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41EF96A5-A278-4FC3-B970-473484945050}"/>
              </a:ext>
            </a:extLst>
          </p:cNvPr>
          <p:cNvSpPr txBox="1">
            <a:spLocks/>
          </p:cNvSpPr>
          <p:nvPr/>
        </p:nvSpPr>
        <p:spPr>
          <a:xfrm>
            <a:off x="5183060" y="2928356"/>
            <a:ext cx="6620745" cy="673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7,62-5,56 KALİBRE </a:t>
            </a:r>
            <a:r>
              <a:rPr lang="tr-T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PİYADE TÜFEKLERİ </a:t>
            </a: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İÇİN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ARGE VE PLANLAMA </a:t>
            </a: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SÜRECİ YÜRÜTÜLMEKTEDİR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04DEDEF5-5D55-401F-97B2-56C328A701BE}"/>
              </a:ext>
            </a:extLst>
          </p:cNvPr>
          <p:cNvSpPr txBox="1">
            <a:spLocks/>
          </p:cNvSpPr>
          <p:nvPr/>
        </p:nvSpPr>
        <p:spPr>
          <a:xfrm>
            <a:off x="0" y="5668663"/>
            <a:ext cx="8493433" cy="673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7,62-5,56 KALİBRE </a:t>
            </a:r>
            <a:r>
              <a:rPr lang="tr-T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MAKİNELİ TÜFEKLER</a:t>
            </a: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 İÇİN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İHTİYAÇ ANALİZİ VE FİZİBİLİTE </a:t>
            </a: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ÇALIŞMALARI YÜRÜTÜLMEKTEDİR</a:t>
            </a:r>
            <a:r>
              <a:rPr lang="tr-TR" sz="2000" b="1" dirty="0"/>
              <a:t>.</a:t>
            </a:r>
          </a:p>
        </p:txBody>
      </p:sp>
      <p:pic>
        <p:nvPicPr>
          <p:cNvPr id="9" name="Picture 3" descr="Screenshot_5">
            <a:extLst>
              <a:ext uri="{FF2B5EF4-FFF2-40B4-BE49-F238E27FC236}">
                <a16:creationId xmlns:a16="http://schemas.microsoft.com/office/drawing/2014/main" id="{F1DC1C8C-8D43-4EE5-BA00-E1F8EC818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68" y="691174"/>
            <a:ext cx="5441161" cy="225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259F0-D1B5-4A28-A525-9CEC481CF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0331">
            <a:off x="412850" y="2644138"/>
            <a:ext cx="4923943" cy="191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42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İçerik Yer Tutucusu 10" descr="silah, tabanca, fotoğraf, oturma içeren bir resim&#10;&#10;Açıklama otomatik olarak oluşturuldu">
            <a:extLst>
              <a:ext uri="{FF2B5EF4-FFF2-40B4-BE49-F238E27FC236}">
                <a16:creationId xmlns:a16="http://schemas.microsoft.com/office/drawing/2014/main" id="{B44D0855-DB48-4A35-954B-7BC3B6028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5" b="5"/>
          <a:stretch/>
        </p:blipFill>
        <p:spPr>
          <a:xfrm>
            <a:off x="477945" y="1525464"/>
            <a:ext cx="3649704" cy="40510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İçerik Yer Tutucusu 8" descr="silah, tabanca, siyah, beyaz içeren bir resim&#10;&#10;Açıklama otomatik olarak oluşturuldu">
            <a:extLst>
              <a:ext uri="{FF2B5EF4-FFF2-40B4-BE49-F238E27FC236}">
                <a16:creationId xmlns:a16="http://schemas.microsoft.com/office/drawing/2014/main" id="{FC5055C6-9AD6-4ABE-8558-A79D8A4DA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6"/>
          <a:stretch/>
        </p:blipFill>
        <p:spPr>
          <a:xfrm>
            <a:off x="6538451" y="2811293"/>
            <a:ext cx="4807594" cy="27651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DF5DEC9-0C65-4950-88B5-BEB05AA50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57" y="116257"/>
            <a:ext cx="6848372" cy="82910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r-TR" sz="3200" b="1" dirty="0"/>
              <a:t>PROJELERİMİZ</a:t>
            </a:r>
            <a:endParaRPr lang="en-US" sz="3200" b="1" dirty="0"/>
          </a:p>
        </p:txBody>
      </p:sp>
      <p:sp>
        <p:nvSpPr>
          <p:cNvPr id="39" name="Content Placeholder 28">
            <a:extLst>
              <a:ext uri="{FF2B5EF4-FFF2-40B4-BE49-F238E27FC236}">
                <a16:creationId xmlns:a16="http://schemas.microsoft.com/office/drawing/2014/main" id="{13E7D69F-31C4-40DD-8ABC-C73DD51C664F}"/>
              </a:ext>
            </a:extLst>
          </p:cNvPr>
          <p:cNvSpPr txBox="1">
            <a:spLocks/>
          </p:cNvSpPr>
          <p:nvPr/>
        </p:nvSpPr>
        <p:spPr>
          <a:xfrm>
            <a:off x="6538451" y="2035277"/>
            <a:ext cx="4719484" cy="589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1800" b="1" dirty="0"/>
              <a:t>9X19 KALİBRE TABANCALAR </a:t>
            </a:r>
            <a:endParaRPr lang="en-US" sz="1800" b="1" dirty="0"/>
          </a:p>
        </p:txBody>
      </p:sp>
      <p:sp>
        <p:nvSpPr>
          <p:cNvPr id="41" name="Content Placeholder 28">
            <a:extLst>
              <a:ext uri="{FF2B5EF4-FFF2-40B4-BE49-F238E27FC236}">
                <a16:creationId xmlns:a16="http://schemas.microsoft.com/office/drawing/2014/main" id="{32EDB8F5-8E7E-4DD0-A9F0-D9172AD91409}"/>
              </a:ext>
            </a:extLst>
          </p:cNvPr>
          <p:cNvSpPr txBox="1">
            <a:spLocks/>
          </p:cNvSpPr>
          <p:nvPr/>
        </p:nvSpPr>
        <p:spPr>
          <a:xfrm>
            <a:off x="457657" y="5674436"/>
            <a:ext cx="4802601" cy="487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1800" b="1" dirty="0"/>
              <a:t>9x19 KALİBRE TAM OTOMATİK TABANCALAR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51604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kisspng-barrett-m95-50-bmg-barrett-m82-bolt-action-barret-machine-gun-5ad20d4de040b7">
            <a:extLst>
              <a:ext uri="{FF2B5EF4-FFF2-40B4-BE49-F238E27FC236}">
                <a16:creationId xmlns:a16="http://schemas.microsoft.com/office/drawing/2014/main" id="{0ED74A1B-C5A2-43FA-B11D-B92A0792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0" y="1660624"/>
            <a:ext cx="6096000" cy="147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9" name="Picture 4" descr="kisspng-grenade-launcher-milkor-mgl-40-mm-grenade-5b2fd5b0f28777">
            <a:extLst>
              <a:ext uri="{FF2B5EF4-FFF2-40B4-BE49-F238E27FC236}">
                <a16:creationId xmlns:a16="http://schemas.microsoft.com/office/drawing/2014/main" id="{25F8E68D-1D84-4D46-9FCC-73141543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59" y="3204687"/>
            <a:ext cx="3267075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" name="Picture 5" descr="kisspng-minigun-gatling-gun-weapon-machine-gun-machine-gun-png-5b1913d87664f1">
            <a:extLst>
              <a:ext uri="{FF2B5EF4-FFF2-40B4-BE49-F238E27FC236}">
                <a16:creationId xmlns:a16="http://schemas.microsoft.com/office/drawing/2014/main" id="{20FC007D-CE00-4E95-B5F4-C3965920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8427">
            <a:off x="173859" y="4195951"/>
            <a:ext cx="4221076" cy="299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141E28-62B2-44ED-9902-7883CDD8FCC3}"/>
              </a:ext>
            </a:extLst>
          </p:cNvPr>
          <p:cNvSpPr txBox="1"/>
          <p:nvPr/>
        </p:nvSpPr>
        <p:spPr>
          <a:xfrm>
            <a:off x="6794090" y="1813246"/>
            <a:ext cx="5036234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tr-T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ANTİ-MATERYAL TÜFEKLER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84441-8806-4AF3-A23D-E2E058395032}"/>
              </a:ext>
            </a:extLst>
          </p:cNvPr>
          <p:cNvSpPr txBox="1"/>
          <p:nvPr/>
        </p:nvSpPr>
        <p:spPr>
          <a:xfrm>
            <a:off x="827945" y="3417628"/>
            <a:ext cx="503623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tr-T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OTOMATİK VE YARI OTOMATİK BOMBA ATARLAR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A982D1-8DD7-41E4-9BD8-BE536EE5CE94}"/>
              </a:ext>
            </a:extLst>
          </p:cNvPr>
          <p:cNvSpPr txBox="1"/>
          <p:nvPr/>
        </p:nvSpPr>
        <p:spPr>
          <a:xfrm>
            <a:off x="5128714" y="5633356"/>
            <a:ext cx="503623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tr-T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DÖNER NAMLULU ATIŞ SİSTEMLERİ</a:t>
            </a:r>
          </a:p>
        </p:txBody>
      </p:sp>
      <p:sp>
        <p:nvSpPr>
          <p:cNvPr id="33" name="Unvan 1">
            <a:extLst>
              <a:ext uri="{FF2B5EF4-FFF2-40B4-BE49-F238E27FC236}">
                <a16:creationId xmlns:a16="http://schemas.microsoft.com/office/drawing/2014/main" id="{4AD51E2C-FA1F-484F-8D53-F71D02294B50}"/>
              </a:ext>
            </a:extLst>
          </p:cNvPr>
          <p:cNvSpPr txBox="1">
            <a:spLocks/>
          </p:cNvSpPr>
          <p:nvPr/>
        </p:nvSpPr>
        <p:spPr>
          <a:xfrm>
            <a:off x="108757" y="241090"/>
            <a:ext cx="5688632" cy="487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PROJELERİMİZ</a:t>
            </a:r>
          </a:p>
        </p:txBody>
      </p:sp>
    </p:spTree>
    <p:extLst>
      <p:ext uri="{BB962C8B-B14F-4D97-AF65-F5344CB8AC3E}">
        <p14:creationId xmlns:p14="http://schemas.microsoft.com/office/powerpoint/2010/main" val="225168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23A82F7-475A-4B18-93EE-0FE9D7BC3F0F}"/>
              </a:ext>
            </a:extLst>
          </p:cNvPr>
          <p:cNvSpPr txBox="1">
            <a:spLocks/>
          </p:cNvSpPr>
          <p:nvPr/>
        </p:nvSpPr>
        <p:spPr>
          <a:xfrm>
            <a:off x="1991544" y="26417"/>
            <a:ext cx="8208912" cy="862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BÜYÜK KALİBRELİ ÜRÜNLER VE SİLAH SİSTEMLERİ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C59AD-8189-4995-95E8-D56429DEE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65" y="926035"/>
            <a:ext cx="4564063" cy="2564568"/>
          </a:xfrm>
          <a:prstGeom prst="rect">
            <a:avLst/>
          </a:prstGeom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4E21321F-7B31-4A89-9667-3026A21BA17A}"/>
              </a:ext>
            </a:extLst>
          </p:cNvPr>
          <p:cNvSpPr txBox="1">
            <a:spLocks/>
          </p:cNvSpPr>
          <p:nvPr/>
        </p:nvSpPr>
        <p:spPr>
          <a:xfrm>
            <a:off x="2423592" y="1651938"/>
            <a:ext cx="4488210" cy="673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UÇAK SAVAR SİSTEMLERİ 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AE7D95C7-874E-4537-8AD4-66E008D9A76D}"/>
              </a:ext>
            </a:extLst>
          </p:cNvPr>
          <p:cNvSpPr txBox="1">
            <a:spLocks/>
          </p:cNvSpPr>
          <p:nvPr/>
        </p:nvSpPr>
        <p:spPr>
          <a:xfrm>
            <a:off x="5591944" y="3645062"/>
            <a:ext cx="4488210" cy="673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tr-TR" dirty="0"/>
              <a:t>ZIRHLI ARAÇ SİLAH SİSTEMLERİ 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8D190C55-BBC0-4666-9BF3-075053A34862}"/>
              </a:ext>
            </a:extLst>
          </p:cNvPr>
          <p:cNvSpPr txBox="1">
            <a:spLocks/>
          </p:cNvSpPr>
          <p:nvPr/>
        </p:nvSpPr>
        <p:spPr>
          <a:xfrm>
            <a:off x="744582" y="5736096"/>
            <a:ext cx="5937571" cy="673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TANK VE OBÜS NAMLU VE ATIŞ SİSTEMLERİ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627759-C5E2-4FA7-95F4-44E0A744D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97" y="4768230"/>
            <a:ext cx="7303307" cy="2000700"/>
          </a:xfrm>
          <a:prstGeom prst="rect">
            <a:avLst/>
          </a:prstGeom>
        </p:spPr>
      </p:pic>
      <p:pic>
        <p:nvPicPr>
          <p:cNvPr id="11" name="Picture 4" descr="kisspng-m230-chain-gun-30-mm-caliber-remote-weapon-station-5b09bb8adb3f72">
            <a:extLst>
              <a:ext uri="{FF2B5EF4-FFF2-40B4-BE49-F238E27FC236}">
                <a16:creationId xmlns:a16="http://schemas.microsoft.com/office/drawing/2014/main" id="{793D9B66-04A9-4724-BF2E-1ECC9EA60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32634" r="6812" b="18875"/>
          <a:stretch>
            <a:fillRect/>
          </a:stretch>
        </p:blipFill>
        <p:spPr bwMode="auto">
          <a:xfrm>
            <a:off x="560074" y="2608325"/>
            <a:ext cx="4564063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003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30617E6-02D8-4F14-A834-41A2440091C0}"/>
              </a:ext>
            </a:extLst>
          </p:cNvPr>
          <p:cNvGrpSpPr/>
          <p:nvPr/>
        </p:nvGrpSpPr>
        <p:grpSpPr>
          <a:xfrm>
            <a:off x="117986" y="1366684"/>
            <a:ext cx="11956027" cy="5440335"/>
            <a:chOff x="9377" y="166470"/>
            <a:chExt cx="12192000" cy="64289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A4B06F-35FD-4803-80A3-36452F8FF1C1}"/>
                </a:ext>
              </a:extLst>
            </p:cNvPr>
            <p:cNvSpPr/>
            <p:nvPr/>
          </p:nvSpPr>
          <p:spPr>
            <a:xfrm>
              <a:off x="9377" y="166470"/>
              <a:ext cx="12192000" cy="6428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000" b="1">
                <a:solidFill>
                  <a:schemeClr val="tx1"/>
                </a:solidFill>
              </a:endParaRPr>
            </a:p>
          </p:txBody>
        </p:sp>
        <p:sp>
          <p:nvSpPr>
            <p:cNvPr id="4" name="Rectangle: Top Corners Snipped 3">
              <a:extLst>
                <a:ext uri="{FF2B5EF4-FFF2-40B4-BE49-F238E27FC236}">
                  <a16:creationId xmlns:a16="http://schemas.microsoft.com/office/drawing/2014/main" id="{12EAB668-46B4-4123-AE8C-83E688AEB599}"/>
                </a:ext>
              </a:extLst>
            </p:cNvPr>
            <p:cNvSpPr/>
            <p:nvPr/>
          </p:nvSpPr>
          <p:spPr>
            <a:xfrm>
              <a:off x="5428959" y="6471136"/>
              <a:ext cx="1124240" cy="112544"/>
            </a:xfrm>
            <a:prstGeom prst="snip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000" b="1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7931B1-7E8B-4582-AFF6-A88758C9EB80}"/>
                </a:ext>
              </a:extLst>
            </p:cNvPr>
            <p:cNvSpPr/>
            <p:nvPr/>
          </p:nvSpPr>
          <p:spPr>
            <a:xfrm rot="16200000">
              <a:off x="-1085556" y="4625923"/>
              <a:ext cx="3085519" cy="829994"/>
            </a:xfrm>
            <a:prstGeom prst="rect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b="1" dirty="0">
                  <a:solidFill>
                    <a:schemeClr val="tx1"/>
                  </a:solidFill>
                </a:rPr>
                <a:t>ODALAR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220916-760C-4F7C-B39E-B909DC93F178}"/>
                </a:ext>
              </a:extLst>
            </p:cNvPr>
            <p:cNvSpPr/>
            <p:nvPr/>
          </p:nvSpPr>
          <p:spPr>
            <a:xfrm>
              <a:off x="6720839" y="262595"/>
              <a:ext cx="5400820" cy="29729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550320-E1B0-4CCF-8FD1-49299D51E578}"/>
                </a:ext>
              </a:extLst>
            </p:cNvPr>
            <p:cNvSpPr/>
            <p:nvPr/>
          </p:nvSpPr>
          <p:spPr>
            <a:xfrm>
              <a:off x="989439" y="307149"/>
              <a:ext cx="4342216" cy="105741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b="1" dirty="0">
                  <a:solidFill>
                    <a:schemeClr val="tx1"/>
                  </a:solidFill>
                </a:rPr>
                <a:t>KALİTE-AMBALAJ VE SEVKİYAT ALANI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62AD9E-8BED-4EE4-AA88-5BA4F0A85AE6}"/>
                </a:ext>
              </a:extLst>
            </p:cNvPr>
            <p:cNvSpPr/>
            <p:nvPr/>
          </p:nvSpPr>
          <p:spPr>
            <a:xfrm>
              <a:off x="989439" y="5413718"/>
              <a:ext cx="4342216" cy="105741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b="1" dirty="0">
                  <a:solidFill>
                    <a:schemeClr val="tx1"/>
                  </a:solidFill>
                </a:rPr>
                <a:t>MAL KABUL VE DEPOLAMA ALANI</a:t>
              </a:r>
            </a:p>
          </p:txBody>
        </p:sp>
        <p:sp>
          <p:nvSpPr>
            <p:cNvPr id="9" name="Rectangle: Top Corners Snipped 8">
              <a:extLst>
                <a:ext uri="{FF2B5EF4-FFF2-40B4-BE49-F238E27FC236}">
                  <a16:creationId xmlns:a16="http://schemas.microsoft.com/office/drawing/2014/main" id="{67555380-BDBA-463E-BC0A-F1D4C64D5F85}"/>
                </a:ext>
              </a:extLst>
            </p:cNvPr>
            <p:cNvSpPr/>
            <p:nvPr/>
          </p:nvSpPr>
          <p:spPr>
            <a:xfrm rot="10800000">
              <a:off x="5405515" y="203980"/>
              <a:ext cx="1124240" cy="112544"/>
            </a:xfrm>
            <a:prstGeom prst="snip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000" b="1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C2EAC3-BDB2-4F17-A25B-D7ED1BA3B0AB}"/>
                </a:ext>
              </a:extLst>
            </p:cNvPr>
            <p:cNvSpPr/>
            <p:nvPr/>
          </p:nvSpPr>
          <p:spPr>
            <a:xfrm>
              <a:off x="970678" y="1824109"/>
              <a:ext cx="4342216" cy="141146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b="1" dirty="0">
                  <a:solidFill>
                    <a:schemeClr val="tx1"/>
                  </a:solidFill>
                </a:rPr>
                <a:t>MONTAJ VE KONTROL ALANI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F93E6D-0706-4049-8CFC-B0A84DC4D178}"/>
                </a:ext>
              </a:extLst>
            </p:cNvPr>
            <p:cNvSpPr/>
            <p:nvPr/>
          </p:nvSpPr>
          <p:spPr>
            <a:xfrm>
              <a:off x="6733150" y="3498161"/>
              <a:ext cx="5400819" cy="297297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DB175-7FA3-473E-973D-511640AC75EB}"/>
                </a:ext>
              </a:extLst>
            </p:cNvPr>
            <p:cNvSpPr/>
            <p:nvPr/>
          </p:nvSpPr>
          <p:spPr>
            <a:xfrm>
              <a:off x="981813" y="3504027"/>
              <a:ext cx="4342216" cy="141146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b="1">
                  <a:solidFill>
                    <a:schemeClr val="tx1"/>
                  </a:solidFill>
                </a:rPr>
                <a:t>MONTAJ VE KONTROL ALANI</a:t>
              </a:r>
              <a:endParaRPr lang="tr-TR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7A03FC-2DB4-49F6-AB2E-35C5537DCC7F}"/>
                </a:ext>
              </a:extLst>
            </p:cNvPr>
            <p:cNvSpPr txBox="1"/>
            <p:nvPr/>
          </p:nvSpPr>
          <p:spPr>
            <a:xfrm>
              <a:off x="7554345" y="316525"/>
              <a:ext cx="42765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/>
                <a:t>BİLGİSAYAR KONTROLLÜ TEZGAHLAR</a:t>
              </a:r>
            </a:p>
            <a:p>
              <a:endParaRPr lang="tr-TR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54CAA4-62D1-4CAC-94FB-6A48F396247D}"/>
                </a:ext>
              </a:extLst>
            </p:cNvPr>
            <p:cNvSpPr txBox="1"/>
            <p:nvPr/>
          </p:nvSpPr>
          <p:spPr>
            <a:xfrm>
              <a:off x="7554346" y="3540928"/>
              <a:ext cx="3418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/>
                <a:t>YARDIMCI EKİPMANLAR</a:t>
              </a:r>
            </a:p>
            <a:p>
              <a:pPr algn="ctr"/>
              <a:endParaRPr lang="tr-TR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CDF38E-B6CB-4739-B529-6F4742C35942}"/>
                </a:ext>
              </a:extLst>
            </p:cNvPr>
            <p:cNvSpPr txBox="1"/>
            <p:nvPr/>
          </p:nvSpPr>
          <p:spPr>
            <a:xfrm>
              <a:off x="6867973" y="1181686"/>
              <a:ext cx="49629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2 ADET 5 EKSEN CNC İŞLEME MERKEZİ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1 ADET 3 EKSEN CNC YATAY İŞLEME MERKEZİ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1 ADET CNC OTOMAT TEZGAHI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1 ADET CNC TORNA </a:t>
              </a:r>
            </a:p>
            <a:p>
              <a:endParaRPr lang="tr-TR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515F62-54B4-4FEB-B355-F3B299DC3526}"/>
                </a:ext>
              </a:extLst>
            </p:cNvPr>
            <p:cNvSpPr txBox="1"/>
            <p:nvPr/>
          </p:nvSpPr>
          <p:spPr>
            <a:xfrm>
              <a:off x="6935370" y="3947947"/>
              <a:ext cx="465640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1 ADET UNİVERSAL TORNA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1 ADET SABİT MATKAP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1 ADET ZIMPARA MAKİNESİ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BOY TESTERESİ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KAYNAK EKİPMANLARI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MARKALAMA TEZGAHI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PRES MAKİNESİ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dirty="0"/>
                <a:t>BOYA EKİPMANLARI</a:t>
              </a:r>
            </a:p>
            <a:p>
              <a:endParaRPr lang="tr-T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973BBC-FFE4-402E-B143-E496DCE1A222}"/>
                </a:ext>
              </a:extLst>
            </p:cNvPr>
            <p:cNvSpPr/>
            <p:nvPr/>
          </p:nvSpPr>
          <p:spPr>
            <a:xfrm rot="16200000">
              <a:off x="-334102" y="2099596"/>
              <a:ext cx="1577922" cy="829994"/>
            </a:xfrm>
            <a:prstGeom prst="rect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chemeClr val="tx1"/>
                  </a:solidFill>
                </a:rPr>
                <a:t>CMM ODASI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951C11-B5B8-41D6-B25E-C1B00233CFBE}"/>
                </a:ext>
              </a:extLst>
            </p:cNvPr>
            <p:cNvSpPr/>
            <p:nvPr/>
          </p:nvSpPr>
          <p:spPr>
            <a:xfrm rot="16200000">
              <a:off x="-130997" y="484157"/>
              <a:ext cx="1207472" cy="8299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>
                  <a:solidFill>
                    <a:schemeClr val="tx1"/>
                  </a:solidFill>
                </a:rPr>
                <a:t>TAKIM ODASI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CD1D9E1-08B8-4AC1-A296-E25BE03EF85F}"/>
              </a:ext>
            </a:extLst>
          </p:cNvPr>
          <p:cNvSpPr txBox="1"/>
          <p:nvPr/>
        </p:nvSpPr>
        <p:spPr>
          <a:xfrm>
            <a:off x="1438412" y="50981"/>
            <a:ext cx="9315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Fabrika Yerleşim Planımız ile </a:t>
            </a:r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İleri Teknoloji Üretim 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</a:t>
            </a:r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 Ekipmanlarımız 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Hazırlanmıştır</a:t>
            </a:r>
          </a:p>
        </p:txBody>
      </p:sp>
    </p:spTree>
    <p:extLst>
      <p:ext uri="{BB962C8B-B14F-4D97-AF65-F5344CB8AC3E}">
        <p14:creationId xmlns:p14="http://schemas.microsoft.com/office/powerpoint/2010/main" val="1781015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92D3F-8B38-44C7-9314-96E1BDC2B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2" b="18257"/>
          <a:stretch/>
        </p:blipFill>
        <p:spPr>
          <a:xfrm>
            <a:off x="379827" y="1066901"/>
            <a:ext cx="5386883" cy="3101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80DBF-DC76-468A-AD0F-E30C73948D12}"/>
              </a:ext>
            </a:extLst>
          </p:cNvPr>
          <p:cNvSpPr txBox="1"/>
          <p:nvPr/>
        </p:nvSpPr>
        <p:spPr>
          <a:xfrm>
            <a:off x="639098" y="4678748"/>
            <a:ext cx="10840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Tesisimizin </a:t>
            </a:r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kapatma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donatım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çevre düzenlemesi 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süreçleri hazırlanan yerleşim planına uygun şekilde işlemektedir. </a:t>
            </a:r>
          </a:p>
        </p:txBody>
      </p:sp>
      <p:pic>
        <p:nvPicPr>
          <p:cNvPr id="4" name="Resim 3" descr="bina, açık hava, ev, pencere içeren bir resim&#10;&#10;Açıklama otomatik olarak oluşturuldu">
            <a:extLst>
              <a:ext uri="{FF2B5EF4-FFF2-40B4-BE49-F238E27FC236}">
                <a16:creationId xmlns:a16="http://schemas.microsoft.com/office/drawing/2014/main" id="{E3779C67-804E-44FD-B595-9A49BA1B5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52" y="1076140"/>
            <a:ext cx="5462265" cy="30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04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F03C05-C95B-4805-BE32-9CA57A6E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DİKMEN SAVUNMA SANAYİ HABERLERİ </a:t>
            </a:r>
          </a:p>
        </p:txBody>
      </p:sp>
      <p:pic>
        <p:nvPicPr>
          <p:cNvPr id="5" name="İçerik Yer Tutucusu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0F853D1-0BE1-413F-B892-330EA7BF0A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4" y="1835458"/>
            <a:ext cx="3858689" cy="4840002"/>
          </a:xfrm>
        </p:spPr>
      </p:pic>
      <p:pic>
        <p:nvPicPr>
          <p:cNvPr id="9" name="Resim 8" descr="ekran görüntüsü, bilgisayar içeren bir resim&#10;&#10;Açıklama otomatik olarak oluşturuldu">
            <a:extLst>
              <a:ext uri="{FF2B5EF4-FFF2-40B4-BE49-F238E27FC236}">
                <a16:creationId xmlns:a16="http://schemas.microsoft.com/office/drawing/2014/main" id="{1B054F4F-2A61-4CB6-B452-CBC179DE1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85" y="1926750"/>
            <a:ext cx="3330267" cy="474871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BB3A47DA-1BAC-4471-B71C-AD5BB17F8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15" y="1835458"/>
            <a:ext cx="3600812" cy="48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41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8EBCA9-B634-4BAB-90BB-A4BAB237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27" y="365125"/>
            <a:ext cx="11228573" cy="1325563"/>
          </a:xfrm>
        </p:spPr>
        <p:txBody>
          <a:bodyPr/>
          <a:lstStyle/>
          <a:p>
            <a:r>
              <a:rPr lang="tr-TR" dirty="0"/>
              <a:t>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BASINDA BİZ….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CEA9E6A-7EA5-42A7-B4B1-3A2A8A86E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" y="1779638"/>
            <a:ext cx="2847127" cy="2534124"/>
          </a:xfrm>
          <a:prstGeom prst="rect">
            <a:avLst/>
          </a:prstGeom>
        </p:spPr>
      </p:pic>
      <p:pic>
        <p:nvPicPr>
          <p:cNvPr id="21" name="Resim 20" descr="silah, tabanca, adam, fotoğraf içeren bir resim&#10;&#10;Açıklama otomatik olarak oluşturuldu">
            <a:extLst>
              <a:ext uri="{FF2B5EF4-FFF2-40B4-BE49-F238E27FC236}">
                <a16:creationId xmlns:a16="http://schemas.microsoft.com/office/drawing/2014/main" id="{9D9F2A1B-3FF4-4D34-9192-35F986DF6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16" y="1826003"/>
            <a:ext cx="3100497" cy="2487759"/>
          </a:xfrm>
          <a:prstGeom prst="rect">
            <a:avLst/>
          </a:prstGeom>
        </p:spPr>
      </p:pic>
      <p:pic>
        <p:nvPicPr>
          <p:cNvPr id="23" name="Resim 22" descr="kırmızı, çizim, işaret içeren bir resim&#10;&#10;Açıklama otomatik olarak oluşturuldu">
            <a:extLst>
              <a:ext uri="{FF2B5EF4-FFF2-40B4-BE49-F238E27FC236}">
                <a16:creationId xmlns:a16="http://schemas.microsoft.com/office/drawing/2014/main" id="{BFCEBB94-741A-43B7-BDD5-67608AE76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75" y="1802820"/>
            <a:ext cx="3100498" cy="2487759"/>
          </a:xfrm>
          <a:prstGeom prst="rect">
            <a:avLst/>
          </a:prstGeom>
        </p:spPr>
      </p:pic>
      <p:pic>
        <p:nvPicPr>
          <p:cNvPr id="31" name="Resim 30" descr="silah, tabanca, fotoğraf, uçak içeren bir resim&#10;&#10;Açıklama otomatik olarak oluşturuldu">
            <a:extLst>
              <a:ext uri="{FF2B5EF4-FFF2-40B4-BE49-F238E27FC236}">
                <a16:creationId xmlns:a16="http://schemas.microsoft.com/office/drawing/2014/main" id="{795AB8A5-E6E8-4101-B0CB-A19596AFF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" y="4316972"/>
            <a:ext cx="2847127" cy="2487759"/>
          </a:xfrm>
          <a:prstGeom prst="rect">
            <a:avLst/>
          </a:prstGeom>
        </p:spPr>
      </p:pic>
      <p:pic>
        <p:nvPicPr>
          <p:cNvPr id="33" name="Resim 32" descr="silah, tabanca, uçak, işaret içeren bir resim&#10;&#10;Açıklama otomatik olarak oluşturuldu">
            <a:extLst>
              <a:ext uri="{FF2B5EF4-FFF2-40B4-BE49-F238E27FC236}">
                <a16:creationId xmlns:a16="http://schemas.microsoft.com/office/drawing/2014/main" id="{A3CF657B-2F67-48CD-8A71-118E0EE34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22" y="4396602"/>
            <a:ext cx="2631814" cy="2345842"/>
          </a:xfrm>
          <a:prstGeom prst="rect">
            <a:avLst/>
          </a:prstGeom>
        </p:spPr>
      </p:pic>
      <p:pic>
        <p:nvPicPr>
          <p:cNvPr id="35" name="Resim 34" descr="yol, oturma, siyah, işaret içeren bir resim&#10;&#10;Açıklama otomatik olarak oluşturuldu">
            <a:extLst>
              <a:ext uri="{FF2B5EF4-FFF2-40B4-BE49-F238E27FC236}">
                <a16:creationId xmlns:a16="http://schemas.microsoft.com/office/drawing/2014/main" id="{E7E37882-9950-46B6-8B26-935F56115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03" y="4396603"/>
            <a:ext cx="3016809" cy="2345842"/>
          </a:xfrm>
          <a:prstGeom prst="rect">
            <a:avLst/>
          </a:prstGeom>
        </p:spPr>
      </p:pic>
      <p:pic>
        <p:nvPicPr>
          <p:cNvPr id="37" name="Resim 36" descr="siyah, ekran, vitrin içeren bir resim&#10;&#10;Açıklama otomatik olarak oluşturuldu">
            <a:extLst>
              <a:ext uri="{FF2B5EF4-FFF2-40B4-BE49-F238E27FC236}">
                <a16:creationId xmlns:a16="http://schemas.microsoft.com/office/drawing/2014/main" id="{C6A8C2C6-E6BE-4C1E-A39F-9A6600C4F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80" y="4313763"/>
            <a:ext cx="3061294" cy="2428682"/>
          </a:xfrm>
          <a:prstGeom prst="rect">
            <a:avLst/>
          </a:prstGeom>
        </p:spPr>
      </p:pic>
      <p:pic>
        <p:nvPicPr>
          <p:cNvPr id="8" name="İçerik Yer Tutucusu 7" descr="silah, tabanca, siyah, oturma içeren bir resim&#10;&#10;Açıklama otomatik olarak oluşturuldu">
            <a:extLst>
              <a:ext uri="{FF2B5EF4-FFF2-40B4-BE49-F238E27FC236}">
                <a16:creationId xmlns:a16="http://schemas.microsoft.com/office/drawing/2014/main" id="{0C18B5BE-903C-41C8-BB72-FCA9531CB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27" y="1779638"/>
            <a:ext cx="2548127" cy="2487759"/>
          </a:xfrm>
        </p:spPr>
      </p:pic>
    </p:spTree>
    <p:extLst>
      <p:ext uri="{BB962C8B-B14F-4D97-AF65-F5344CB8AC3E}">
        <p14:creationId xmlns:p14="http://schemas.microsoft.com/office/powerpoint/2010/main" val="426281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kişi, kadın, tutma, adam içeren bir resim&#10;&#10;Açıklama otomatik olarak oluşturuldu">
            <a:extLst>
              <a:ext uri="{FF2B5EF4-FFF2-40B4-BE49-F238E27FC236}">
                <a16:creationId xmlns:a16="http://schemas.microsoft.com/office/drawing/2014/main" id="{D854E88F-8A65-4352-90BA-CE54F3911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78" y="530943"/>
            <a:ext cx="5663380" cy="6017342"/>
          </a:xfr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BFF1D76-6006-41E5-B030-A0127241F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" y="990066"/>
            <a:ext cx="4356023" cy="435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499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6D51D-5FF8-4E16-AF05-88F246BBD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" y="-24095"/>
            <a:ext cx="12168609" cy="6858000"/>
          </a:xfrm>
          <a:prstGeom prst="rect">
            <a:avLst/>
          </a:prstGeom>
        </p:spPr>
      </p:pic>
      <p:pic>
        <p:nvPicPr>
          <p:cNvPr id="5" name="Resim 3">
            <a:extLst>
              <a:ext uri="{FF2B5EF4-FFF2-40B4-BE49-F238E27FC236}">
                <a16:creationId xmlns:a16="http://schemas.microsoft.com/office/drawing/2014/main" id="{34D4D122-4578-41B8-9ECD-23D056B0A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  <a14:imgEffect>
                      <a14:brightnessContrast bright="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6" y="104984"/>
            <a:ext cx="3747315" cy="179479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60CE5718-C1DA-4972-9A56-9BF050BA9F3E}"/>
              </a:ext>
            </a:extLst>
          </p:cNvPr>
          <p:cNvSpPr/>
          <p:nvPr/>
        </p:nvSpPr>
        <p:spPr>
          <a:xfrm>
            <a:off x="321644" y="3429000"/>
            <a:ext cx="8198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400" b="1" spc="3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TE</a:t>
            </a:r>
            <a:r>
              <a:rPr lang="tr-TR" sz="4400" b="1" spc="3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Ş</a:t>
            </a:r>
            <a:r>
              <a:rPr lang="en-US" sz="4400" b="1" spc="3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EKK</a:t>
            </a:r>
            <a:r>
              <a:rPr lang="tr-TR" sz="4400" b="1" spc="3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Ü</a:t>
            </a:r>
            <a:r>
              <a:rPr lang="en-US" sz="4400" b="1" spc="3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RLER</a:t>
            </a:r>
            <a:endParaRPr lang="tr-TR" sz="4400" b="1" spc="3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5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474FBC-29BC-4F61-A652-F688C86E4041}"/>
              </a:ext>
            </a:extLst>
          </p:cNvPr>
          <p:cNvSpPr txBox="1">
            <a:spLocks/>
          </p:cNvSpPr>
          <p:nvPr/>
        </p:nvSpPr>
        <p:spPr>
          <a:xfrm>
            <a:off x="487094" y="381740"/>
            <a:ext cx="11217812" cy="613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YATIRIM KARARIMIZIN BAŞLICA SEBEPLERİ</a:t>
            </a:r>
          </a:p>
          <a:p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AR-GE, inovasyon ve firmalar arası işbirliğini artırarak, savunma sanayinin millileşmesine önemli katlı sağlayacağı.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Yurt içi ve yurt dışında Kırıkkale bölgesinin tanınması nüfusun çoğunun silah sanayi içerisinde olması sebebi ile nitelikli personel sıkıntısı yaşanmayacağı.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Yurt dışı yatırımcıların ilgisini çeken bir  bölge olması sebebi ile  kalkınması ve bölgenin büyümesi hızlanacağı.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Kalkınma bölgesi olarak ilan edilmesi.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Kırıkkale Teşviklerden 5. Bölge olarak yararlanması.</a:t>
            </a:r>
          </a:p>
        </p:txBody>
      </p:sp>
    </p:spTree>
    <p:extLst>
      <p:ext uri="{BB962C8B-B14F-4D97-AF65-F5344CB8AC3E}">
        <p14:creationId xmlns:p14="http://schemas.microsoft.com/office/powerpoint/2010/main" val="2892585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1E9F2B5B-50E2-46F9-B759-D5CB9A8F0EAA}"/>
              </a:ext>
            </a:extLst>
          </p:cNvPr>
          <p:cNvSpPr txBox="1">
            <a:spLocks/>
          </p:cNvSpPr>
          <p:nvPr/>
        </p:nvSpPr>
        <p:spPr>
          <a:xfrm>
            <a:off x="117695" y="101300"/>
            <a:ext cx="119234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4800" b="1" spc="5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tr-TR" sz="3600" dirty="0"/>
              <a:t>KIRIKKALE YATIRIM ALMA KARARIMIZDA ORGANİZE SANAYİNİN YAPISAL DEĞERİ İLE  ULAŞIM VE NAKLİYE PLANLAMASI ÖNEM ARZ ETMİŞTİR. </a:t>
            </a:r>
          </a:p>
        </p:txBody>
      </p:sp>
      <p:sp>
        <p:nvSpPr>
          <p:cNvPr id="3" name="5 Metin kutusu">
            <a:extLst>
              <a:ext uri="{FF2B5EF4-FFF2-40B4-BE49-F238E27FC236}">
                <a16:creationId xmlns:a16="http://schemas.microsoft.com/office/drawing/2014/main" id="{30444368-D0D1-4BDD-8B08-B34F1AA46B8A}"/>
              </a:ext>
            </a:extLst>
          </p:cNvPr>
          <p:cNvSpPr txBox="1"/>
          <p:nvPr/>
        </p:nvSpPr>
        <p:spPr>
          <a:xfrm>
            <a:off x="8165774" y="5212801"/>
            <a:ext cx="3357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dirty="0"/>
              <a:t>Demiryolu </a:t>
            </a:r>
          </a:p>
          <a:p>
            <a:pPr algn="ctr"/>
            <a:r>
              <a:rPr lang="tr-TR" sz="2200" dirty="0"/>
              <a:t>(Doğu Batı Ekspres)</a:t>
            </a:r>
          </a:p>
          <a:p>
            <a:pPr algn="ctr"/>
            <a:r>
              <a:rPr lang="tr-TR" sz="2200" dirty="0"/>
              <a:t> </a:t>
            </a:r>
            <a:r>
              <a:rPr lang="tr-TR" sz="2200" b="1" dirty="0">
                <a:solidFill>
                  <a:srgbClr val="FF0000"/>
                </a:solidFill>
              </a:rPr>
              <a:t>(4dk)</a:t>
            </a:r>
          </a:p>
          <a:p>
            <a:pPr algn="ctr"/>
            <a:endParaRPr lang="tr-TR" dirty="0"/>
          </a:p>
        </p:txBody>
      </p:sp>
      <p:sp>
        <p:nvSpPr>
          <p:cNvPr id="4" name="6 Metin kutusu">
            <a:extLst>
              <a:ext uri="{FF2B5EF4-FFF2-40B4-BE49-F238E27FC236}">
                <a16:creationId xmlns:a16="http://schemas.microsoft.com/office/drawing/2014/main" id="{76DFA063-01D6-4522-895F-F9BD90D11922}"/>
              </a:ext>
            </a:extLst>
          </p:cNvPr>
          <p:cNvSpPr txBox="1"/>
          <p:nvPr/>
        </p:nvSpPr>
        <p:spPr>
          <a:xfrm>
            <a:off x="1248062" y="5382079"/>
            <a:ext cx="207467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200" dirty="0"/>
              <a:t>Yüksek Hızlı Tren</a:t>
            </a:r>
          </a:p>
          <a:p>
            <a:pPr algn="ctr"/>
            <a:r>
              <a:rPr lang="tr-TR" sz="2200" dirty="0"/>
              <a:t> </a:t>
            </a:r>
            <a:r>
              <a:rPr lang="tr-TR" sz="2200" b="1" dirty="0">
                <a:solidFill>
                  <a:srgbClr val="FF0000"/>
                </a:solidFill>
              </a:rPr>
              <a:t>(16dk)</a:t>
            </a:r>
          </a:p>
          <a:p>
            <a:pPr algn="ctr"/>
            <a:endParaRPr lang="tr-TR" dirty="0"/>
          </a:p>
        </p:txBody>
      </p:sp>
      <p:sp>
        <p:nvSpPr>
          <p:cNvPr id="5" name="7 Metin kutusu">
            <a:extLst>
              <a:ext uri="{FF2B5EF4-FFF2-40B4-BE49-F238E27FC236}">
                <a16:creationId xmlns:a16="http://schemas.microsoft.com/office/drawing/2014/main" id="{F4967183-CCB4-4D0C-9714-DD5E6DCC0326}"/>
              </a:ext>
            </a:extLst>
          </p:cNvPr>
          <p:cNvSpPr txBox="1"/>
          <p:nvPr/>
        </p:nvSpPr>
        <p:spPr>
          <a:xfrm>
            <a:off x="7586352" y="2279124"/>
            <a:ext cx="4644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dirty="0"/>
              <a:t>Hava Yolu </a:t>
            </a:r>
          </a:p>
          <a:p>
            <a:pPr algn="ctr"/>
            <a:r>
              <a:rPr lang="tr-TR" sz="2200" dirty="0"/>
              <a:t>(Ankara Esenboğa Havalimanı)</a:t>
            </a:r>
          </a:p>
          <a:p>
            <a:pPr algn="ctr"/>
            <a:r>
              <a:rPr lang="tr-TR" sz="2200" dirty="0"/>
              <a:t> </a:t>
            </a:r>
            <a:r>
              <a:rPr lang="tr-TR" sz="2200" b="1" dirty="0">
                <a:solidFill>
                  <a:srgbClr val="FF0000"/>
                </a:solidFill>
              </a:rPr>
              <a:t>(59dk)</a:t>
            </a:r>
          </a:p>
          <a:p>
            <a:pPr algn="ctr"/>
            <a:endParaRPr lang="tr-TR" dirty="0"/>
          </a:p>
        </p:txBody>
      </p:sp>
      <p:sp>
        <p:nvSpPr>
          <p:cNvPr id="6" name="8 Metin kutusu">
            <a:extLst>
              <a:ext uri="{FF2B5EF4-FFF2-40B4-BE49-F238E27FC236}">
                <a16:creationId xmlns:a16="http://schemas.microsoft.com/office/drawing/2014/main" id="{D40BE378-DD18-41A2-8FCB-55CFC3C711BE}"/>
              </a:ext>
            </a:extLst>
          </p:cNvPr>
          <p:cNvSpPr txBox="1"/>
          <p:nvPr/>
        </p:nvSpPr>
        <p:spPr>
          <a:xfrm>
            <a:off x="61162" y="2279124"/>
            <a:ext cx="4733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dirty="0"/>
              <a:t>Karayolu</a:t>
            </a:r>
          </a:p>
          <a:p>
            <a:pPr algn="ctr"/>
            <a:r>
              <a:rPr lang="tr-TR" sz="2200" dirty="0"/>
              <a:t>(Ankara - Doğu ve Kuzey Otoyolu) </a:t>
            </a:r>
          </a:p>
          <a:p>
            <a:pPr algn="ctr"/>
            <a:r>
              <a:rPr lang="tr-TR" sz="2200" b="1" dirty="0">
                <a:solidFill>
                  <a:srgbClr val="FF0000"/>
                </a:solidFill>
              </a:rPr>
              <a:t>(4dk)</a:t>
            </a:r>
          </a:p>
          <a:p>
            <a:pPr algn="ctr"/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7B19C-DFCF-4A42-A8A2-201CA3EB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50" y="2560897"/>
            <a:ext cx="4481934" cy="35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6" descr="metin, harita içeren bir resim&#10;&#10;Yüksek güvenilirlikle oluşturulmuş açıklama">
            <a:extLst>
              <a:ext uri="{FF2B5EF4-FFF2-40B4-BE49-F238E27FC236}">
                <a16:creationId xmlns:a16="http://schemas.microsoft.com/office/drawing/2014/main" id="{F8BB6465-6EA8-4E96-8060-A096A692B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" b="9004"/>
          <a:stretch/>
        </p:blipFill>
        <p:spPr>
          <a:xfrm>
            <a:off x="157316" y="3144177"/>
            <a:ext cx="6078390" cy="3280075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138EDFEE-0E0B-453D-B803-C31C517F4E26}"/>
              </a:ext>
            </a:extLst>
          </p:cNvPr>
          <p:cNvSpPr txBox="1">
            <a:spLocks/>
          </p:cNvSpPr>
          <p:nvPr/>
        </p:nvSpPr>
        <p:spPr>
          <a:xfrm>
            <a:off x="0" y="1020931"/>
            <a:ext cx="8553109" cy="837365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5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KIRIKKALE SİLAH İHTİSAS ORGANİZE SANAYİ BÖLGESİ</a:t>
            </a:r>
          </a:p>
        </p:txBody>
      </p:sp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824227B5-73EB-4968-84E1-11A1CB0F7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34723" y="3144176"/>
            <a:ext cx="5699961" cy="3280075"/>
          </a:xfrm>
          <a:prstGeom prst="rect">
            <a:avLst/>
          </a:prstGeom>
        </p:spPr>
      </p:pic>
      <p:pic>
        <p:nvPicPr>
          <p:cNvPr id="5" name="Picture 2" descr="PNG">
            <a:extLst>
              <a:ext uri="{FF2B5EF4-FFF2-40B4-BE49-F238E27FC236}">
                <a16:creationId xmlns:a16="http://schemas.microsoft.com/office/drawing/2014/main" id="{6A7D8D15-85D9-47EC-A3F0-70BC6E7A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585" y="253420"/>
            <a:ext cx="2732008" cy="279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5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İçerik Yer Tutucusu 2">
            <a:extLst>
              <a:ext uri="{FF2B5EF4-FFF2-40B4-BE49-F238E27FC236}">
                <a16:creationId xmlns:a16="http://schemas.microsoft.com/office/drawing/2014/main" id="{C0BA5705-9834-48EA-85A8-6EF865767B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943178"/>
              </p:ext>
            </p:extLst>
          </p:nvPr>
        </p:nvGraphicFramePr>
        <p:xfrm>
          <a:off x="4943872" y="117987"/>
          <a:ext cx="6229200" cy="6588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PNG">
            <a:extLst>
              <a:ext uri="{FF2B5EF4-FFF2-40B4-BE49-F238E27FC236}">
                <a16:creationId xmlns:a16="http://schemas.microsoft.com/office/drawing/2014/main" id="{B23646C4-B5F0-4672-AE7B-D9FF34E85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64" y="1505244"/>
            <a:ext cx="3798179" cy="363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51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6220FF-1F43-4FBE-A565-0B4858D2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782" y="206477"/>
            <a:ext cx="10263018" cy="1484211"/>
          </a:xfrm>
        </p:spPr>
        <p:txBody>
          <a:bodyPr>
            <a:noAutofit/>
          </a:bodyPr>
          <a:lstStyle/>
          <a:p>
            <a:r>
              <a:rPr lang="tr-TR" sz="3600" b="1" dirty="0"/>
              <a:t>Dikmen Savunma Sanayi A.Ş 2017 senesinde Kırıkkale Valiliği binasında sözleşme imzalanmış, 2018 yılında temel atma töreni gerçekleştirmiştir.</a:t>
            </a:r>
          </a:p>
        </p:txBody>
      </p:sp>
      <p:pic>
        <p:nvPicPr>
          <p:cNvPr id="5" name="İçerik Yer Tutucusu 4" descr="iç mekan, tablo, insanlar, kadın içeren bir resim&#10;&#10;Açıklama otomatik olarak oluşturuldu">
            <a:extLst>
              <a:ext uri="{FF2B5EF4-FFF2-40B4-BE49-F238E27FC236}">
                <a16:creationId xmlns:a16="http://schemas.microsoft.com/office/drawing/2014/main" id="{905BBA3A-3609-4DAD-A9F6-953AF52D9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14" y="1888181"/>
            <a:ext cx="4860977" cy="4604693"/>
          </a:xfrm>
        </p:spPr>
      </p:pic>
      <p:pic>
        <p:nvPicPr>
          <p:cNvPr id="7" name="Resim 6" descr="kişi, adam, takım, dik içeren bir resim&#10;&#10;Açıklama otomatik olarak oluşturuldu">
            <a:extLst>
              <a:ext uri="{FF2B5EF4-FFF2-40B4-BE49-F238E27FC236}">
                <a16:creationId xmlns:a16="http://schemas.microsoft.com/office/drawing/2014/main" id="{C579AC51-DB42-4922-8CEB-3F86DA27B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2" y="1888182"/>
            <a:ext cx="4519906" cy="46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12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>
            <a:extLst>
              <a:ext uri="{FF2B5EF4-FFF2-40B4-BE49-F238E27FC236}">
                <a16:creationId xmlns:a16="http://schemas.microsoft.com/office/drawing/2014/main" id="{D88CAAB0-5B5F-4D9A-940F-FEC0874FE31B}"/>
              </a:ext>
            </a:extLst>
          </p:cNvPr>
          <p:cNvSpPr txBox="1">
            <a:spLocks/>
          </p:cNvSpPr>
          <p:nvPr/>
        </p:nvSpPr>
        <p:spPr>
          <a:xfrm>
            <a:off x="5279922" y="23354"/>
            <a:ext cx="691207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spc="5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Kırıkkale Üniversitesi Teknoloji Geliştirme Bölgesi</a:t>
            </a:r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955EA956-E2E1-4FC4-9931-A24623C5BCF3}"/>
              </a:ext>
            </a:extLst>
          </p:cNvPr>
          <p:cNvSpPr txBox="1">
            <a:spLocks/>
          </p:cNvSpPr>
          <p:nvPr/>
        </p:nvSpPr>
        <p:spPr>
          <a:xfrm>
            <a:off x="72952" y="4830093"/>
            <a:ext cx="5639590" cy="1723106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6400" b="1" dirty="0"/>
          </a:p>
          <a:p>
            <a:r>
              <a:rPr lang="tr-TR" sz="6400" b="1" dirty="0"/>
              <a:t>41 AR-GE Şirketi (%80 Doluluk)</a:t>
            </a:r>
          </a:p>
          <a:p>
            <a:r>
              <a:rPr lang="tr-TR" sz="6400" b="1" dirty="0"/>
              <a:t>Kuluçka Merkezi</a:t>
            </a:r>
          </a:p>
          <a:p>
            <a:r>
              <a:rPr lang="tr-TR" sz="6400" b="1" dirty="0"/>
              <a:t>Ön Kuluçka Merkezi</a:t>
            </a:r>
          </a:p>
          <a:p>
            <a:r>
              <a:rPr lang="tr-TR" sz="6400" b="1" dirty="0"/>
              <a:t>%10 Yazılım Şirketi</a:t>
            </a:r>
          </a:p>
          <a:p>
            <a:endParaRPr lang="tr-TR" sz="6400" b="1" dirty="0"/>
          </a:p>
          <a:p>
            <a:endParaRPr lang="tr-TR" sz="6400" b="1" dirty="0"/>
          </a:p>
          <a:p>
            <a:endParaRPr lang="tr-TR" sz="6400" b="1" dirty="0"/>
          </a:p>
          <a:p>
            <a:r>
              <a:rPr lang="tr-TR" sz="6400" b="1" dirty="0"/>
              <a:t>%15 Savunma Sanayi Şirketi</a:t>
            </a:r>
          </a:p>
          <a:p>
            <a:r>
              <a:rPr lang="tr-TR" sz="6400" b="1" dirty="0"/>
              <a:t>%15 İmalat Sanayii Şirketi</a:t>
            </a:r>
          </a:p>
          <a:p>
            <a:r>
              <a:rPr lang="tr-TR" sz="6400" b="1" dirty="0"/>
              <a:t>%40 Diğer AR-GE Faaliyetleri</a:t>
            </a:r>
          </a:p>
          <a:p>
            <a:r>
              <a:rPr lang="tr-TR" sz="6400" b="1" dirty="0"/>
              <a:t>70’den fazla AR-GE Personeli</a:t>
            </a:r>
          </a:p>
          <a:p>
            <a:r>
              <a:rPr lang="tr-TR" sz="6400" b="1" dirty="0"/>
              <a:t>     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3 Resim" descr="8F29EFAA-3D4D-4426-AF82-0F19D4D5DAF7-1024x576.jpg">
            <a:extLst>
              <a:ext uri="{FF2B5EF4-FFF2-40B4-BE49-F238E27FC236}">
                <a16:creationId xmlns:a16="http://schemas.microsoft.com/office/drawing/2014/main" id="{0B973B35-A48B-41B1-B01E-65EC94DE5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2" y="1445733"/>
            <a:ext cx="5376597" cy="302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26B6E-6C0B-4F8B-B1DE-7B3013140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0"/>
            <a:ext cx="3991897" cy="1291057"/>
          </a:xfrm>
          <a:prstGeom prst="rect">
            <a:avLst/>
          </a:prstGeom>
        </p:spPr>
      </p:pic>
      <p:pic>
        <p:nvPicPr>
          <p:cNvPr id="6" name="Resim 5" descr="yiyecek içeren bir resim&#10;&#10;Açıklama otomatik olarak oluşturuldu">
            <a:extLst>
              <a:ext uri="{FF2B5EF4-FFF2-40B4-BE49-F238E27FC236}">
                <a16:creationId xmlns:a16="http://schemas.microsoft.com/office/drawing/2014/main" id="{E4AFAB05-E518-482B-B790-471D8C98D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25" y="1291057"/>
            <a:ext cx="2027872" cy="3634904"/>
          </a:xfrm>
          <a:prstGeom prst="rect">
            <a:avLst/>
          </a:prstGeom>
        </p:spPr>
      </p:pic>
      <p:sp>
        <p:nvSpPr>
          <p:cNvPr id="8" name="1 Başlık">
            <a:extLst>
              <a:ext uri="{FF2B5EF4-FFF2-40B4-BE49-F238E27FC236}">
                <a16:creationId xmlns:a16="http://schemas.microsoft.com/office/drawing/2014/main" id="{BDFDFDBD-5554-4341-98A5-7046810E0FE5}"/>
              </a:ext>
            </a:extLst>
          </p:cNvPr>
          <p:cNvSpPr txBox="1">
            <a:spLocks/>
          </p:cNvSpPr>
          <p:nvPr/>
        </p:nvSpPr>
        <p:spPr>
          <a:xfrm>
            <a:off x="5449549" y="5120146"/>
            <a:ext cx="691207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spc="50" dirty="0">
                <a:ln w="0"/>
                <a:latin typeface="+mn-lt"/>
                <a:ea typeface="+mn-ea"/>
                <a:cs typeface="+mn-cs"/>
              </a:rPr>
              <a:t>Türkiye Genelinde Yapılan En İyi Gelişme Gösteren 3. Teknoloji Bölgesi Olmuştur.</a:t>
            </a:r>
          </a:p>
        </p:txBody>
      </p:sp>
    </p:spTree>
    <p:extLst>
      <p:ext uri="{BB962C8B-B14F-4D97-AF65-F5344CB8AC3E}">
        <p14:creationId xmlns:p14="http://schemas.microsoft.com/office/powerpoint/2010/main" val="1925224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Resim" descr="Başlıksız-1.png">
            <a:extLst>
              <a:ext uri="{FF2B5EF4-FFF2-40B4-BE49-F238E27FC236}">
                <a16:creationId xmlns:a16="http://schemas.microsoft.com/office/drawing/2014/main" id="{D8A6F907-63BE-47A0-A3CE-FC7F95D4A9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628" y="1294020"/>
            <a:ext cx="3855868" cy="3485534"/>
          </a:xfrm>
          <a:prstGeom prst="rect">
            <a:avLst/>
          </a:prstGeom>
        </p:spPr>
      </p:pic>
      <p:sp>
        <p:nvSpPr>
          <p:cNvPr id="3" name="5 Metin kutusu">
            <a:extLst>
              <a:ext uri="{FF2B5EF4-FFF2-40B4-BE49-F238E27FC236}">
                <a16:creationId xmlns:a16="http://schemas.microsoft.com/office/drawing/2014/main" id="{B1DFDCF8-9947-4586-946A-4078A318023B}"/>
              </a:ext>
            </a:extLst>
          </p:cNvPr>
          <p:cNvSpPr txBox="1"/>
          <p:nvPr/>
        </p:nvSpPr>
        <p:spPr>
          <a:xfrm>
            <a:off x="698863" y="4867127"/>
            <a:ext cx="10794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Tezgah kontrolü, üretim durumu,stok kontrolü ve güvenlik gibi birçok aşamasını kontrol edecek sistemin AR-GE çalışmaları gerçekleştirilmektedir.</a:t>
            </a:r>
          </a:p>
        </p:txBody>
      </p:sp>
      <p:pic>
        <p:nvPicPr>
          <p:cNvPr id="4" name="6 Resim" descr="DCDCDC.jpg">
            <a:extLst>
              <a:ext uri="{FF2B5EF4-FFF2-40B4-BE49-F238E27FC236}">
                <a16:creationId xmlns:a16="http://schemas.microsoft.com/office/drawing/2014/main" id="{3D4B0C9F-D1DE-4652-BD15-6E486B21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14" y="1697627"/>
            <a:ext cx="4149358" cy="2928958"/>
          </a:xfrm>
          <a:prstGeom prst="rect">
            <a:avLst/>
          </a:prstGeom>
        </p:spPr>
      </p:pic>
      <p:sp>
        <p:nvSpPr>
          <p:cNvPr id="5" name="Metin kutusu 1">
            <a:extLst>
              <a:ext uri="{FF2B5EF4-FFF2-40B4-BE49-F238E27FC236}">
                <a16:creationId xmlns:a16="http://schemas.microsoft.com/office/drawing/2014/main" id="{09D61B89-8F6A-4FA9-BC3A-1F60A82104D9}"/>
              </a:ext>
            </a:extLst>
          </p:cNvPr>
          <p:cNvSpPr txBox="1"/>
          <p:nvPr/>
        </p:nvSpPr>
        <p:spPr>
          <a:xfrm>
            <a:off x="226854" y="190785"/>
            <a:ext cx="11172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 </a:t>
            </a:r>
            <a:r>
              <a:rPr lang="tr-TR" sz="2800" b="1" dirty="0"/>
              <a:t>Fabrikamızda Sanayi Bakanlığının Endüstri 4.0 Uygulaması uygulanılması planlamaktadır.</a:t>
            </a:r>
          </a:p>
        </p:txBody>
      </p:sp>
    </p:spTree>
    <p:extLst>
      <p:ext uri="{BB962C8B-B14F-4D97-AF65-F5344CB8AC3E}">
        <p14:creationId xmlns:p14="http://schemas.microsoft.com/office/powerpoint/2010/main" val="242699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776</Words>
  <Application>Microsoft Office PowerPoint</Application>
  <PresentationFormat>Geniş ekran</PresentationFormat>
  <Paragraphs>220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6" baseType="lpstr">
      <vt:lpstr>Arial</vt:lpstr>
      <vt:lpstr>Bahnschrift</vt:lpstr>
      <vt:lpstr>Calibri</vt:lpstr>
      <vt:lpstr>Calibri Light</vt:lpstr>
      <vt:lpstr>Times New Roman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Dikmen Savunma Sanayi A.Ş 2017 senesinde Kırıkkale Valiliği binasında sözleşme imzalanmış, 2018 yılında temel atma töreni gerçekleştirmiştir.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Cumhurbaşkanlığı Savunma Sanayi Başkanlığı Dikmen Savunma Sanayi A.Ş projesi onaylanmıştır.  </vt:lpstr>
      <vt:lpstr>Dikmen Savunma Sanayi A.Ş Milli Savunma Bakanlığı Kuruluş İzni Belgesi Birçok Ürünü Kapsayacak Şekilde Alınmıştır.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DİKMEN SAVUNMA SANAYİ HABERLERİ </vt:lpstr>
      <vt:lpstr> BASINDA BİZ….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EMRAH HAMZAOĞLU</dc:creator>
  <cp:lastModifiedBy>EMRAH HAMZAOĞLU</cp:lastModifiedBy>
  <cp:revision>8</cp:revision>
  <dcterms:created xsi:type="dcterms:W3CDTF">2019-12-02T10:50:40Z</dcterms:created>
  <dcterms:modified xsi:type="dcterms:W3CDTF">2019-12-02T11:17:47Z</dcterms:modified>
</cp:coreProperties>
</file>